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81" r:id="rId6"/>
  </p:sldMasterIdLst>
  <p:notesMasterIdLst>
    <p:notesMasterId r:id="rId26"/>
  </p:notesMasterIdLst>
  <p:handoutMasterIdLst>
    <p:handoutMasterId r:id="rId27"/>
  </p:handoutMasterIdLst>
  <p:sldIdLst>
    <p:sldId id="278" r:id="rId7"/>
    <p:sldId id="329" r:id="rId8"/>
    <p:sldId id="319" r:id="rId9"/>
    <p:sldId id="293" r:id="rId10"/>
    <p:sldId id="296" r:id="rId11"/>
    <p:sldId id="297" r:id="rId12"/>
    <p:sldId id="298" r:id="rId13"/>
    <p:sldId id="299" r:id="rId14"/>
    <p:sldId id="304" r:id="rId15"/>
    <p:sldId id="328" r:id="rId16"/>
    <p:sldId id="307" r:id="rId17"/>
    <p:sldId id="301" r:id="rId18"/>
    <p:sldId id="318" r:id="rId19"/>
    <p:sldId id="320" r:id="rId20"/>
    <p:sldId id="321" r:id="rId21"/>
    <p:sldId id="324" r:id="rId22"/>
    <p:sldId id="322" r:id="rId23"/>
    <p:sldId id="311" r:id="rId24"/>
    <p:sldId id="3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00"/>
    <a:srgbClr val="7A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77700" autoAdjust="0"/>
  </p:normalViewPr>
  <p:slideViewPr>
    <p:cSldViewPr snapToGrid="0" snapToObjects="1">
      <p:cViewPr varScale="1">
        <p:scale>
          <a:sx n="83" d="100"/>
          <a:sy n="83" d="100"/>
        </p:scale>
        <p:origin x="14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urvey%20data\NC%20actcoss%20working%20data%20for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urvey%20data\NC%20actcoss%20working%20data%20for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Govt%20data\indexation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chads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2837308379931"/>
          <c:y val="4.6433396510860328E-2"/>
          <c:w val="0.6298843622808018"/>
          <c:h val="0.8329904292105444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'2016 and 2021'!$N$4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2021'!$O$4:$P$4</c:f>
              <c:numCache>
                <c:formatCode>General</c:formatCode>
                <c:ptCount val="2"/>
                <c:pt idx="0">
                  <c:v>26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A-4B40-A4A3-1374AEAB2949}"/>
            </c:ext>
          </c:extLst>
        </c:ser>
        <c:ser>
          <c:idx val="1"/>
          <c:order val="1"/>
          <c:tx>
            <c:strRef>
              <c:f>'2016 and 2021'!$N$5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2021'!$O$5:$P$5</c:f>
              <c:numCache>
                <c:formatCode>General</c:formatCode>
                <c:ptCount val="2"/>
                <c:pt idx="0">
                  <c:v>38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EA-4B40-A4A3-1374AEAB2949}"/>
            </c:ext>
          </c:extLst>
        </c:ser>
        <c:ser>
          <c:idx val="2"/>
          <c:order val="2"/>
          <c:tx>
            <c:strRef>
              <c:f>'2016 and 2021'!$N$6</c:f>
              <c:strCache>
                <c:ptCount val="1"/>
                <c:pt idx="0">
                  <c:v>Neutral / not sure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2021'!$O$6:$P$6</c:f>
              <c:numCache>
                <c:formatCode>General</c:formatCode>
                <c:ptCount val="2"/>
                <c:pt idx="0">
                  <c:v>21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EA-4B40-A4A3-1374AEAB2949}"/>
            </c:ext>
          </c:extLst>
        </c:ser>
        <c:ser>
          <c:idx val="3"/>
          <c:order val="3"/>
          <c:tx>
            <c:strRef>
              <c:f>'2016 and 2021'!$N$7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2021'!$O$7:$P$7</c:f>
              <c:numCache>
                <c:formatCode>General</c:formatCode>
                <c:ptCount val="2"/>
                <c:pt idx="0">
                  <c:v>10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EA-4B40-A4A3-1374AEAB2949}"/>
            </c:ext>
          </c:extLst>
        </c:ser>
        <c:ser>
          <c:idx val="4"/>
          <c:order val="4"/>
          <c:tx>
            <c:strRef>
              <c:f>'2016 and 2021'!$N$8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2021'!$O$8:$P$8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EA-4B40-A4A3-1374AEAB2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39455664"/>
        <c:axId val="639456912"/>
      </c:barChart>
      <c:catAx>
        <c:axId val="63945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56912"/>
        <c:crosses val="autoZero"/>
        <c:auto val="1"/>
        <c:lblAlgn val="ctr"/>
        <c:lblOffset val="100"/>
        <c:noMultiLvlLbl val="0"/>
      </c:catAx>
      <c:valAx>
        <c:axId val="6394569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556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728652668416452"/>
          <c:y val="4.2098044820750573E-2"/>
          <c:w val="0.22604680664916885"/>
          <c:h val="0.82981619054411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571148057522"/>
          <c:y val="5.1254770927503829E-2"/>
          <c:w val="0.61092825318290611"/>
          <c:h val="0.815649124622788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'2016 and 2021'!$N$12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2021'!$O$12:$P$12</c:f>
              <c:numCache>
                <c:formatCode>General</c:formatCode>
                <c:ptCount val="2"/>
                <c:pt idx="0">
                  <c:v>22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8-4DFE-8534-EB780F3F28F2}"/>
            </c:ext>
          </c:extLst>
        </c:ser>
        <c:ser>
          <c:idx val="1"/>
          <c:order val="1"/>
          <c:tx>
            <c:strRef>
              <c:f>'2016 and 2021'!$N$13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2021'!$O$13:$P$13</c:f>
              <c:numCache>
                <c:formatCode>General</c:formatCode>
                <c:ptCount val="2"/>
                <c:pt idx="0">
                  <c:v>39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8-4DFE-8534-EB780F3F28F2}"/>
            </c:ext>
          </c:extLst>
        </c:ser>
        <c:ser>
          <c:idx val="2"/>
          <c:order val="2"/>
          <c:tx>
            <c:strRef>
              <c:f>'2016 and 2021'!$N$14</c:f>
              <c:strCache>
                <c:ptCount val="1"/>
                <c:pt idx="0">
                  <c:v>Neutral / not sure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2021'!$O$14:$P$14</c:f>
              <c:numCache>
                <c:formatCode>General</c:formatCode>
                <c:ptCount val="2"/>
                <c:pt idx="0">
                  <c:v>25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38-4DFE-8534-EB780F3F28F2}"/>
            </c:ext>
          </c:extLst>
        </c:ser>
        <c:ser>
          <c:idx val="3"/>
          <c:order val="3"/>
          <c:tx>
            <c:strRef>
              <c:f>'2016 and 2021'!$N$15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2021'!$O$15:$P$15</c:f>
              <c:numCache>
                <c:formatCode>General</c:formatCode>
                <c:ptCount val="2"/>
                <c:pt idx="0">
                  <c:v>9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38-4DFE-8534-EB780F3F28F2}"/>
            </c:ext>
          </c:extLst>
        </c:ser>
        <c:ser>
          <c:idx val="4"/>
          <c:order val="4"/>
          <c:tx>
            <c:strRef>
              <c:f>'2016 and 2021'!$N$16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2021'!$O$16:$P$16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38-4DFE-8534-EB780F3F2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8769280"/>
        <c:axId val="228769696"/>
      </c:barChart>
      <c:catAx>
        <c:axId val="22876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69696"/>
        <c:crosses val="autoZero"/>
        <c:auto val="1"/>
        <c:lblAlgn val="ctr"/>
        <c:lblOffset val="100"/>
        <c:noMultiLvlLbl val="0"/>
      </c:catAx>
      <c:valAx>
        <c:axId val="2287696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692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196500166163261"/>
          <c:y val="0"/>
          <c:w val="0.2307886399955143"/>
          <c:h val="0.92406404650707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64230149977296E-2"/>
          <c:y val="3.2159303644074537E-2"/>
          <c:w val="0.88010611726969057"/>
          <c:h val="0.77013123359580049"/>
        </c:manualLayout>
      </c:layout>
      <c:lineChart>
        <c:grouping val="standard"/>
        <c:varyColors val="0"/>
        <c:ser>
          <c:idx val="0"/>
          <c:order val="0"/>
          <c:tx>
            <c:strRef>
              <c:f>'state indexation'!$B$9</c:f>
              <c:strCache>
                <c:ptCount val="1"/>
                <c:pt idx="0">
                  <c:v>Community sector funding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991858887381276E-2"/>
                  <c:y val="3.4542314335060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69-42B0-BBC0-1D8BBE99C748}"/>
                </c:ext>
              </c:extLst>
            </c:dLbl>
            <c:dLbl>
              <c:idx val="1"/>
              <c:layout>
                <c:manualLayout>
                  <c:x val="-1.6282225237449117E-2"/>
                  <c:y val="-3.454231433506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69-42B0-BBC0-1D8BBE99C748}"/>
                </c:ext>
              </c:extLst>
            </c:dLbl>
            <c:dLbl>
              <c:idx val="2"/>
              <c:layout>
                <c:manualLayout>
                  <c:x val="-2.985074626865674E-2"/>
                  <c:y val="2.07253886010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69-42B0-BBC0-1D8BBE99C748}"/>
                </c:ext>
              </c:extLst>
            </c:dLbl>
            <c:dLbl>
              <c:idx val="4"/>
              <c:layout>
                <c:manualLayout>
                  <c:x val="-8.5015940488842052E-3"/>
                  <c:y val="-1.036269430051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69-42B0-BBC0-1D8BBE99C748}"/>
                </c:ext>
              </c:extLst>
            </c:dLbl>
            <c:dLbl>
              <c:idx val="6"/>
              <c:layout>
                <c:manualLayout>
                  <c:x val="-2.4423337856173677E-2"/>
                  <c:y val="3.7996545768566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69-42B0-BBC0-1D8BBE99C74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332428765264591E-2"/>
                      <c:h val="6.5578719758475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569-42B0-BBC0-1D8BBE99C748}"/>
                </c:ext>
              </c:extLst>
            </c:dLbl>
            <c:dLbl>
              <c:idx val="9"/>
              <c:layout>
                <c:manualLayout>
                  <c:x val="-5.5630936227951254E-2"/>
                  <c:y val="2.07253886010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042062415196746E-2"/>
                      <c:h val="8.6304108359512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C569-42B0-BBC0-1D8BBE99C748}"/>
                </c:ext>
              </c:extLst>
            </c:dLbl>
            <c:dLbl>
              <c:idx val="11"/>
              <c:layout>
                <c:manualLayout>
                  <c:x val="-3.6131774707757705E-2"/>
                  <c:y val="-1.036269430051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69-42B0-BBC0-1D8BBE99C748}"/>
                </c:ext>
              </c:extLst>
            </c:dLbl>
            <c:dLbl>
              <c:idx val="12"/>
              <c:layout>
                <c:manualLayout>
                  <c:x val="-2.5504782146652652E-2"/>
                  <c:y val="-6.9084628670121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69-42B0-BBC0-1D8BBE99C748}"/>
                </c:ext>
              </c:extLst>
            </c:dLbl>
            <c:dLbl>
              <c:idx val="13"/>
              <c:layout>
                <c:manualLayout>
                  <c:x val="-4.8884165781083955E-2"/>
                  <c:y val="3.1088082901554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69-42B0-BBC0-1D8BBE99C74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2.35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40434767347984E-2"/>
                      <c:h val="0.2124263264560284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A-C569-42B0-BBC0-1D8BBE99C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'state indexation'!$C$8:$Q$8</c:f>
              <c:strCache>
                <c:ptCount val="15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</c:v>
                </c:pt>
                <c:pt idx="11">
                  <c:v>2018-19</c:v>
                </c:pt>
                <c:pt idx="12">
                  <c:v>2019- 20</c:v>
                </c:pt>
                <c:pt idx="13">
                  <c:v>2020-21</c:v>
                </c:pt>
                <c:pt idx="14">
                  <c:v>2021-22</c:v>
                </c:pt>
              </c:strCache>
            </c:strRef>
          </c:cat>
          <c:val>
            <c:numRef>
              <c:f>'state indexation'!$C$9:$Q$9</c:f>
              <c:numCache>
                <c:formatCode>General</c:formatCode>
                <c:ptCount val="15"/>
                <c:pt idx="0">
                  <c:v>3.75</c:v>
                </c:pt>
                <c:pt idx="1">
                  <c:v>4</c:v>
                </c:pt>
                <c:pt idx="2">
                  <c:v>3.15</c:v>
                </c:pt>
                <c:pt idx="3">
                  <c:v>3.3</c:v>
                </c:pt>
                <c:pt idx="4">
                  <c:v>3.4</c:v>
                </c:pt>
                <c:pt idx="5">
                  <c:v>3.25</c:v>
                </c:pt>
                <c:pt idx="6">
                  <c:v>2.85</c:v>
                </c:pt>
                <c:pt idx="7">
                  <c:v>2.9</c:v>
                </c:pt>
                <c:pt idx="8">
                  <c:v>2.7</c:v>
                </c:pt>
                <c:pt idx="9">
                  <c:v>1.8</c:v>
                </c:pt>
                <c:pt idx="10">
                  <c:v>2</c:v>
                </c:pt>
                <c:pt idx="11" formatCode="_(* #,##0.00_);_(* \(#,##0.00\);_(* &quot;-&quot;??_);_(@_)">
                  <c:v>2.4500000000000002</c:v>
                </c:pt>
                <c:pt idx="12" formatCode="_(* #,##0.00_);_(* \(#,##0.00\);_(* &quot;-&quot;??_);_(@_)">
                  <c:v>2.4500000000000002</c:v>
                </c:pt>
                <c:pt idx="13" formatCode="_(* #,##0.00_);_(* \(#,##0.00\);_(* &quot;-&quot;??_);_(@_)">
                  <c:v>1.5</c:v>
                </c:pt>
                <c:pt idx="14" formatCode="_(* #,##0.00_);_(* \(#,##0.00\);_(* &quot;-&quot;??_);_(@_)">
                  <c:v>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569-42B0-BBC0-1D8BBE99C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108559"/>
        <c:axId val="661107727"/>
      </c:lineChart>
      <c:catAx>
        <c:axId val="66110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107727"/>
        <c:crosses val="autoZero"/>
        <c:auto val="1"/>
        <c:lblAlgn val="ctr"/>
        <c:lblOffset val="100"/>
        <c:noMultiLvlLbl val="0"/>
      </c:catAx>
      <c:valAx>
        <c:axId val="66110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108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31370620341658E-2"/>
          <c:y val="4.1704556137527167E-2"/>
          <c:w val="0.91222272432303009"/>
          <c:h val="0.8298100578740991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'% increases'!$U$26</c:f>
              <c:strCache>
                <c:ptCount val="1"/>
                <c:pt idx="0">
                  <c:v>Community Sector Funding Rate</c:v>
                </c:pt>
              </c:strCache>
            </c:strRef>
          </c:tx>
          <c:spPr>
            <a:solidFill>
              <a:srgbClr val="FFDC00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'% increases'!$V$24:$AB$24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'% increases'!$V$26:$AB$26</c:f>
              <c:numCache>
                <c:formatCode>0.0%</c:formatCode>
                <c:ptCount val="7"/>
                <c:pt idx="0">
                  <c:v>2.9000000000000001E-2</c:v>
                </c:pt>
                <c:pt idx="1">
                  <c:v>2.7E-2</c:v>
                </c:pt>
                <c:pt idx="2">
                  <c:v>1.7999999999999999E-2</c:v>
                </c:pt>
                <c:pt idx="3" formatCode="0%">
                  <c:v>0.02</c:v>
                </c:pt>
                <c:pt idx="4" formatCode="0.00%">
                  <c:v>2.4500000000000001E-2</c:v>
                </c:pt>
                <c:pt idx="5" formatCode="0.00%">
                  <c:v>2.4500000000000001E-2</c:v>
                </c:pt>
                <c:pt idx="6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D-406D-A344-96EE99224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03814112"/>
        <c:axId val="2103819936"/>
      </c:barChart>
      <c:lineChart>
        <c:grouping val="standard"/>
        <c:varyColors val="0"/>
        <c:ser>
          <c:idx val="0"/>
          <c:order val="0"/>
          <c:tx>
            <c:strRef>
              <c:f>'% increases'!$U$25</c:f>
              <c:strCache>
                <c:ptCount val="1"/>
                <c:pt idx="0">
                  <c:v>Annual Wage Review Increase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676874437662672E-2"/>
                  <c:y val="3.053435114503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8D-406D-A344-96EE99224F72}"/>
                </c:ext>
              </c:extLst>
            </c:dLbl>
            <c:dLbl>
              <c:idx val="1"/>
              <c:layout>
                <c:manualLayout>
                  <c:x val="4.0996207850773807E-3"/>
                  <c:y val="1.53581853333796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187250179358413E-2"/>
                      <c:h val="6.65964268384670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C8D-406D-A344-96EE99224F72}"/>
                </c:ext>
              </c:extLst>
            </c:dLbl>
            <c:dLbl>
              <c:idx val="2"/>
              <c:layout>
                <c:manualLayout>
                  <c:x val="-2.2465351175893086E-2"/>
                  <c:y val="-3.0534351145038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8D-406D-A344-96EE99224F72}"/>
                </c:ext>
              </c:extLst>
            </c:dLbl>
            <c:dLbl>
              <c:idx val="3"/>
              <c:layout>
                <c:manualLayout>
                  <c:x val="1.1859913687843027E-3"/>
                  <c:y val="-3.04715322382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8D-406D-A344-96EE99224F72}"/>
                </c:ext>
              </c:extLst>
            </c:dLbl>
            <c:dLbl>
              <c:idx val="4"/>
              <c:layout>
                <c:manualLayout>
                  <c:x val="0"/>
                  <c:y val="-5.5402785887645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8D-406D-A344-96EE99224F72}"/>
                </c:ext>
              </c:extLst>
            </c:dLbl>
            <c:dLbl>
              <c:idx val="6"/>
              <c:layout>
                <c:manualLayout>
                  <c:x val="-1.4976727771491494E-16"/>
                  <c:y val="-1.3570822731128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8D-406D-A344-96EE99224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'% increases'!$V$24:$AB$24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'% increases'!$V$25:$AB$25</c:f>
              <c:numCache>
                <c:formatCode>0.0%</c:formatCode>
                <c:ptCount val="7"/>
                <c:pt idx="0">
                  <c:v>2.5070955534531748E-2</c:v>
                </c:pt>
                <c:pt idx="1">
                  <c:v>2.388463271744018E-2</c:v>
                </c:pt>
                <c:pt idx="2">
                  <c:v>3.2688172043010819E-2</c:v>
                </c:pt>
                <c:pt idx="3">
                  <c:v>3.5016286644951267E-2</c:v>
                </c:pt>
                <c:pt idx="4">
                  <c:v>3.0023094688221751E-2</c:v>
                </c:pt>
                <c:pt idx="5">
                  <c:v>1.7556693489392847E-2</c:v>
                </c:pt>
                <c:pt idx="6">
                  <c:v>2.4991200281591019E-2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8D-406D-A344-96EE99224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814112"/>
        <c:axId val="2103819936"/>
      </c:lineChart>
      <c:catAx>
        <c:axId val="210381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819936"/>
        <c:crosses val="autoZero"/>
        <c:auto val="1"/>
        <c:lblAlgn val="ctr"/>
        <c:lblOffset val="100"/>
        <c:noMultiLvlLbl val="0"/>
      </c:catAx>
      <c:valAx>
        <c:axId val="210381993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81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2667197467843"/>
          <c:y val="0"/>
          <c:w val="0.88454728888443135"/>
          <c:h val="0.11487200538672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27AFB-3EB6-4223-84DC-92C2F996D8E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032B1A4-D384-4ADB-87FD-1D4A62CCA7EC}">
      <dgm:prSet phldrT="[Text]" custT="1"/>
      <dgm:spPr/>
      <dgm:t>
        <a:bodyPr/>
        <a:lstStyle/>
        <a:p>
          <a:pPr algn="l"/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Costs need to be </a:t>
          </a:r>
          <a:r>
            <a:rPr lang="en-US" sz="3200" b="1" dirty="0">
              <a:latin typeface="Calibri" panose="020F0502020204030204" pitchFamily="34" charset="0"/>
              <a:cs typeface="Calibri" panose="020F0502020204030204" pitchFamily="34" charset="0"/>
            </a:rPr>
            <a:t>low enough </a:t>
          </a:r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to offer value for money, and prevent profiteering</a:t>
          </a:r>
          <a:endParaRPr lang="en-AU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1F68E9-17D1-4639-9821-EE0A5FEE602F}" type="parTrans" cxnId="{D4E011E1-2B93-4C69-977A-2156C3508E5D}">
      <dgm:prSet/>
      <dgm:spPr/>
      <dgm:t>
        <a:bodyPr/>
        <a:lstStyle/>
        <a:p>
          <a:endParaRPr lang="en-AU"/>
        </a:p>
      </dgm:t>
    </dgm:pt>
    <dgm:pt modelId="{C7516D84-4607-4596-A014-7487B86BE945}" type="sibTrans" cxnId="{D4E011E1-2B93-4C69-977A-2156C3508E5D}">
      <dgm:prSet/>
      <dgm:spPr/>
      <dgm:t>
        <a:bodyPr/>
        <a:lstStyle/>
        <a:p>
          <a:endParaRPr lang="en-AU"/>
        </a:p>
      </dgm:t>
    </dgm:pt>
    <dgm:pt modelId="{8497BFE1-B7D2-4096-BB18-10BE4B5B4822}">
      <dgm:prSet phldrT="[Text]" custT="1"/>
      <dgm:spPr/>
      <dgm:t>
        <a:bodyPr/>
        <a:lstStyle/>
        <a:p>
          <a:pPr algn="l"/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But costs should be </a:t>
          </a:r>
          <a:r>
            <a:rPr lang="en-US" sz="3200" b="1" dirty="0">
              <a:latin typeface="Calibri" panose="020F0502020204030204" pitchFamily="34" charset="0"/>
              <a:cs typeface="Calibri" panose="020F0502020204030204" pitchFamily="34" charset="0"/>
            </a:rPr>
            <a:t>high enough </a:t>
          </a:r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to ensure capacity, quality, decent work, attract/retain staff</a:t>
          </a:r>
          <a:endParaRPr lang="en-AU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F4DCC4-55FE-4316-BFF0-07B5315918A3}" type="parTrans" cxnId="{61D610C8-EA8A-41D8-81B4-5D81A2D8B5DD}">
      <dgm:prSet/>
      <dgm:spPr/>
      <dgm:t>
        <a:bodyPr/>
        <a:lstStyle/>
        <a:p>
          <a:endParaRPr lang="en-AU"/>
        </a:p>
      </dgm:t>
    </dgm:pt>
    <dgm:pt modelId="{14CEDB51-1AC6-4F99-BC06-2CDED0F2916D}" type="sibTrans" cxnId="{61D610C8-EA8A-41D8-81B4-5D81A2D8B5DD}">
      <dgm:prSet/>
      <dgm:spPr/>
      <dgm:t>
        <a:bodyPr/>
        <a:lstStyle/>
        <a:p>
          <a:endParaRPr lang="en-AU"/>
        </a:p>
      </dgm:t>
    </dgm:pt>
    <dgm:pt modelId="{E843CD88-91BE-40C9-8FF8-232C71C7C8A5}" type="pres">
      <dgm:prSet presAssocID="{88A27AFB-3EB6-4223-84DC-92C2F996D8EF}" presName="compositeShape" presStyleCnt="0">
        <dgm:presLayoutVars>
          <dgm:chMax val="2"/>
          <dgm:dir/>
          <dgm:resizeHandles val="exact"/>
        </dgm:presLayoutVars>
      </dgm:prSet>
      <dgm:spPr/>
    </dgm:pt>
    <dgm:pt modelId="{A8383F2D-AA05-4888-A14C-A5F90B1E1650}" type="pres">
      <dgm:prSet presAssocID="{88A27AFB-3EB6-4223-84DC-92C2F996D8EF}" presName="divider" presStyleLbl="fgShp" presStyleIdx="0" presStyleCnt="1" custAng="730106"/>
      <dgm:spPr/>
    </dgm:pt>
    <dgm:pt modelId="{C7E5F1CA-3C34-4854-8FC1-707EDD72AA3C}" type="pres">
      <dgm:prSet presAssocID="{5032B1A4-D384-4ADB-87FD-1D4A62CCA7EC}" presName="downArrow" presStyleLbl="node1" presStyleIdx="0" presStyleCnt="2" custLinFactX="51407" custLinFactNeighborX="100000" custLinFactNeighborY="7329"/>
      <dgm:spPr/>
    </dgm:pt>
    <dgm:pt modelId="{F252BF2C-F22D-4C2A-B52E-E00C5170FF68}" type="pres">
      <dgm:prSet presAssocID="{5032B1A4-D384-4ADB-87FD-1D4A62CCA7EC}" presName="downArrowText" presStyleLbl="revTx" presStyleIdx="0" presStyleCnt="2" custScaleX="199512" custScaleY="114767" custLinFactX="-15869" custLinFactNeighborX="-100000" custLinFactNeighborY="-19650">
        <dgm:presLayoutVars>
          <dgm:bulletEnabled val="1"/>
        </dgm:presLayoutVars>
      </dgm:prSet>
      <dgm:spPr/>
    </dgm:pt>
    <dgm:pt modelId="{0B0C2629-3E33-4D36-97A5-33AAC05D3DAD}" type="pres">
      <dgm:prSet presAssocID="{8497BFE1-B7D2-4096-BB18-10BE4B5B4822}" presName="upArrow" presStyleLbl="node1" presStyleIdx="1" presStyleCnt="2" custLinFactX="-65560" custLinFactNeighborX="-100000" custLinFactNeighborY="-9159"/>
      <dgm:spPr/>
    </dgm:pt>
    <dgm:pt modelId="{056143DB-4E6B-408B-BB3A-D6A845BA96D7}" type="pres">
      <dgm:prSet presAssocID="{8497BFE1-B7D2-4096-BB18-10BE4B5B4822}" presName="upArrowText" presStyleLbl="revTx" presStyleIdx="1" presStyleCnt="2" custScaleX="200290" custScaleY="93572" custLinFactX="15480" custLinFactNeighborX="100000" custLinFactNeighborY="7455">
        <dgm:presLayoutVars>
          <dgm:bulletEnabled val="1"/>
        </dgm:presLayoutVars>
      </dgm:prSet>
      <dgm:spPr/>
    </dgm:pt>
  </dgm:ptLst>
  <dgm:cxnLst>
    <dgm:cxn modelId="{3DAABA2A-F882-4913-8BBE-4324431B5C28}" type="presOf" srcId="{5032B1A4-D384-4ADB-87FD-1D4A62CCA7EC}" destId="{F252BF2C-F22D-4C2A-B52E-E00C5170FF68}" srcOrd="0" destOrd="0" presId="urn:microsoft.com/office/officeart/2005/8/layout/arrow3"/>
    <dgm:cxn modelId="{2090DA95-6E21-4E0C-83A2-B08DD2A94D5F}" type="presOf" srcId="{88A27AFB-3EB6-4223-84DC-92C2F996D8EF}" destId="{E843CD88-91BE-40C9-8FF8-232C71C7C8A5}" srcOrd="0" destOrd="0" presId="urn:microsoft.com/office/officeart/2005/8/layout/arrow3"/>
    <dgm:cxn modelId="{61D610C8-EA8A-41D8-81B4-5D81A2D8B5DD}" srcId="{88A27AFB-3EB6-4223-84DC-92C2F996D8EF}" destId="{8497BFE1-B7D2-4096-BB18-10BE4B5B4822}" srcOrd="1" destOrd="0" parTransId="{53F4DCC4-55FE-4316-BFF0-07B5315918A3}" sibTransId="{14CEDB51-1AC6-4F99-BC06-2CDED0F2916D}"/>
    <dgm:cxn modelId="{172572D9-6C48-42E2-9F20-44D6F2564225}" type="presOf" srcId="{8497BFE1-B7D2-4096-BB18-10BE4B5B4822}" destId="{056143DB-4E6B-408B-BB3A-D6A845BA96D7}" srcOrd="0" destOrd="0" presId="urn:microsoft.com/office/officeart/2005/8/layout/arrow3"/>
    <dgm:cxn modelId="{D4E011E1-2B93-4C69-977A-2156C3508E5D}" srcId="{88A27AFB-3EB6-4223-84DC-92C2F996D8EF}" destId="{5032B1A4-D384-4ADB-87FD-1D4A62CCA7EC}" srcOrd="0" destOrd="0" parTransId="{A21F68E9-17D1-4639-9821-EE0A5FEE602F}" sibTransId="{C7516D84-4607-4596-A014-7487B86BE945}"/>
    <dgm:cxn modelId="{A7F78BB6-8179-4DFB-9D1F-1CDF6E9E1C17}" type="presParOf" srcId="{E843CD88-91BE-40C9-8FF8-232C71C7C8A5}" destId="{A8383F2D-AA05-4888-A14C-A5F90B1E1650}" srcOrd="0" destOrd="0" presId="urn:microsoft.com/office/officeart/2005/8/layout/arrow3"/>
    <dgm:cxn modelId="{C4F58ACF-E6F8-4103-A64F-C2C80CA3DA9E}" type="presParOf" srcId="{E843CD88-91BE-40C9-8FF8-232C71C7C8A5}" destId="{C7E5F1CA-3C34-4854-8FC1-707EDD72AA3C}" srcOrd="1" destOrd="0" presId="urn:microsoft.com/office/officeart/2005/8/layout/arrow3"/>
    <dgm:cxn modelId="{8F675D5F-62BA-4263-9341-9B7DE8367B8A}" type="presParOf" srcId="{E843CD88-91BE-40C9-8FF8-232C71C7C8A5}" destId="{F252BF2C-F22D-4C2A-B52E-E00C5170FF68}" srcOrd="2" destOrd="0" presId="urn:microsoft.com/office/officeart/2005/8/layout/arrow3"/>
    <dgm:cxn modelId="{985CAD92-8609-4D27-8200-7CFB807C96F7}" type="presParOf" srcId="{E843CD88-91BE-40C9-8FF8-232C71C7C8A5}" destId="{0B0C2629-3E33-4D36-97A5-33AAC05D3DAD}" srcOrd="3" destOrd="0" presId="urn:microsoft.com/office/officeart/2005/8/layout/arrow3"/>
    <dgm:cxn modelId="{AF540F1E-25F8-4707-A04D-94D40814E274}" type="presParOf" srcId="{E843CD88-91BE-40C9-8FF8-232C71C7C8A5}" destId="{056143DB-4E6B-408B-BB3A-D6A845BA96D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14B73-99B8-474F-A083-E611FA1E96E3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E514C02D-4211-4E76-ABBC-893AA504990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Sector Funding Rate </a:t>
          </a:r>
          <a:endParaRPr lang="en-A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B9F2FB-C21A-4A26-9903-E5B3A7A830A8}" type="parTrans" cxnId="{9B5D5FD3-C6B0-4311-ABF7-32897C46A6FD}">
      <dgm:prSet/>
      <dgm:spPr/>
      <dgm:t>
        <a:bodyPr/>
        <a:lstStyle/>
        <a:p>
          <a:endParaRPr lang="en-AU"/>
        </a:p>
      </dgm:t>
    </dgm:pt>
    <dgm:pt modelId="{8FFA4FCE-82AA-459F-A4A5-F31B99DB28AA}" type="sibTrans" cxnId="{9B5D5FD3-C6B0-4311-ABF7-32897C46A6FD}">
      <dgm:prSet/>
      <dgm:spPr/>
      <dgm:t>
        <a:bodyPr/>
        <a:lstStyle/>
        <a:p>
          <a:endParaRPr lang="en-AU"/>
        </a:p>
      </dgm:t>
    </dgm:pt>
    <dgm:pt modelId="{5BFFFFD9-CB15-46F0-9F60-B7B551F92EEA}">
      <dgm:prSet/>
      <dgm:spPr/>
      <dgm:t>
        <a:bodyPr/>
        <a:lstStyle/>
        <a:p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 × 0.8</a:t>
          </a:r>
        </a:p>
      </dgm:t>
    </dgm:pt>
    <dgm:pt modelId="{E816AA18-7308-460F-9148-8427FEB426D3}" type="parTrans" cxnId="{BEE51174-12AA-410A-AFB0-AD1E3BA0F73F}">
      <dgm:prSet/>
      <dgm:spPr/>
      <dgm:t>
        <a:bodyPr/>
        <a:lstStyle/>
        <a:p>
          <a:endParaRPr lang="en-AU"/>
        </a:p>
      </dgm:t>
    </dgm:pt>
    <dgm:pt modelId="{7A3A445B-1777-4643-8ABA-BBB00140DC34}" type="sibTrans" cxnId="{BEE51174-12AA-410A-AFB0-AD1E3BA0F73F}">
      <dgm:prSet/>
      <dgm:spPr/>
      <dgm:t>
        <a:bodyPr/>
        <a:lstStyle/>
        <a:p>
          <a:endParaRPr lang="en-AU"/>
        </a:p>
      </dgm:t>
    </dgm:pt>
    <dgm:pt modelId="{80A0043C-0F50-4B18-A8A8-8184BF26C232}">
      <dgm:prSet/>
      <dgm:spPr/>
      <dgm:t>
        <a:bodyPr/>
        <a:lstStyle/>
        <a:p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 × 0.2</a:t>
          </a:r>
          <a:endParaRPr lang="en-A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D0864-7BA2-4C24-B5E2-10890F5B8758}" type="parTrans" cxnId="{BBB69F34-5C41-43FC-9CF7-F5055FD35A8B}">
      <dgm:prSet/>
      <dgm:spPr/>
      <dgm:t>
        <a:bodyPr/>
        <a:lstStyle/>
        <a:p>
          <a:endParaRPr lang="en-AU"/>
        </a:p>
      </dgm:t>
    </dgm:pt>
    <dgm:pt modelId="{D179DC32-E116-42E7-B9CA-0ABAE0135CCD}" type="sibTrans" cxnId="{BBB69F34-5C41-43FC-9CF7-F5055FD35A8B}">
      <dgm:prSet/>
      <dgm:spPr/>
      <dgm:t>
        <a:bodyPr/>
        <a:lstStyle/>
        <a:p>
          <a:endParaRPr lang="en-AU"/>
        </a:p>
      </dgm:t>
    </dgm:pt>
    <dgm:pt modelId="{ADD5394B-CB41-485E-99ED-5D08DE6174B3}" type="pres">
      <dgm:prSet presAssocID="{12814B73-99B8-474F-A083-E611FA1E96E3}" presName="linearFlow" presStyleCnt="0">
        <dgm:presLayoutVars>
          <dgm:dir/>
          <dgm:resizeHandles val="exact"/>
        </dgm:presLayoutVars>
      </dgm:prSet>
      <dgm:spPr/>
    </dgm:pt>
    <dgm:pt modelId="{7E11D087-60CD-41EC-A55E-FFC7D26ED718}" type="pres">
      <dgm:prSet presAssocID="{E514C02D-4211-4E76-ABBC-893AA504990D}" presName="node" presStyleLbl="node1" presStyleIdx="0" presStyleCnt="3" custLinFactNeighborY="-28643">
        <dgm:presLayoutVars>
          <dgm:bulletEnabled val="1"/>
        </dgm:presLayoutVars>
      </dgm:prSet>
      <dgm:spPr/>
    </dgm:pt>
    <dgm:pt modelId="{135632F4-F61E-4D85-8904-D2FA4E6BF1E7}" type="pres">
      <dgm:prSet presAssocID="{8FFA4FCE-82AA-459F-A4A5-F31B99DB28AA}" presName="spacerL" presStyleCnt="0"/>
      <dgm:spPr/>
    </dgm:pt>
    <dgm:pt modelId="{E1D3F341-B3F8-4794-8DAC-7A6DCC113698}" type="pres">
      <dgm:prSet presAssocID="{8FFA4FCE-82AA-459F-A4A5-F31B99DB28AA}" presName="sibTrans" presStyleLbl="sibTrans2D1" presStyleIdx="0" presStyleCnt="2" custLinFactX="257102" custLinFactNeighborX="300000" custLinFactNeighborY="-49400"/>
      <dgm:spPr/>
    </dgm:pt>
    <dgm:pt modelId="{369CDD4E-9C63-43FF-BFFA-07758A4ECB2E}" type="pres">
      <dgm:prSet presAssocID="{8FFA4FCE-82AA-459F-A4A5-F31B99DB28AA}" presName="spacerR" presStyleCnt="0"/>
      <dgm:spPr/>
    </dgm:pt>
    <dgm:pt modelId="{E5F5EF05-436C-46A3-8AC8-DB1F83E54EA7}" type="pres">
      <dgm:prSet presAssocID="{5BFFFFD9-CB15-46F0-9F60-B7B551F92EEA}" presName="node" presStyleLbl="node1" presStyleIdx="1" presStyleCnt="3" custLinFactNeighborY="-28643">
        <dgm:presLayoutVars>
          <dgm:bulletEnabled val="1"/>
        </dgm:presLayoutVars>
      </dgm:prSet>
      <dgm:spPr/>
    </dgm:pt>
    <dgm:pt modelId="{52A3A23A-D0E0-4CE1-8721-0DD7873BAAE8}" type="pres">
      <dgm:prSet presAssocID="{7A3A445B-1777-4643-8ABA-BBB00140DC34}" presName="spacerL" presStyleCnt="0"/>
      <dgm:spPr/>
    </dgm:pt>
    <dgm:pt modelId="{7C2FBA33-B16A-4BFA-86C2-E9D42D144407}" type="pres">
      <dgm:prSet presAssocID="{7A3A445B-1777-4643-8ABA-BBB00140DC34}" presName="sibTrans" presStyleLbl="sibTrans2D1" presStyleIdx="1" presStyleCnt="2" custLinFactX="-258438" custLinFactNeighborX="-300000" custLinFactNeighborY="-49400"/>
      <dgm:spPr/>
    </dgm:pt>
    <dgm:pt modelId="{10BDD40F-761C-49B7-BF1D-D7F38DBE8085}" type="pres">
      <dgm:prSet presAssocID="{7A3A445B-1777-4643-8ABA-BBB00140DC34}" presName="spacerR" presStyleCnt="0"/>
      <dgm:spPr/>
    </dgm:pt>
    <dgm:pt modelId="{80D3E159-3D78-42E4-9EAF-DC5309527E76}" type="pres">
      <dgm:prSet presAssocID="{80A0043C-0F50-4B18-A8A8-8184BF26C232}" presName="node" presStyleLbl="node1" presStyleIdx="2" presStyleCnt="3" custLinFactNeighborY="-28643">
        <dgm:presLayoutVars>
          <dgm:bulletEnabled val="1"/>
        </dgm:presLayoutVars>
      </dgm:prSet>
      <dgm:spPr/>
    </dgm:pt>
  </dgm:ptLst>
  <dgm:cxnLst>
    <dgm:cxn modelId="{F45F230A-77BF-4988-A779-A6223DE398D9}" type="presOf" srcId="{5BFFFFD9-CB15-46F0-9F60-B7B551F92EEA}" destId="{E5F5EF05-436C-46A3-8AC8-DB1F83E54EA7}" srcOrd="0" destOrd="0" presId="urn:microsoft.com/office/officeart/2005/8/layout/equation1"/>
    <dgm:cxn modelId="{BBB69F34-5C41-43FC-9CF7-F5055FD35A8B}" srcId="{12814B73-99B8-474F-A083-E611FA1E96E3}" destId="{80A0043C-0F50-4B18-A8A8-8184BF26C232}" srcOrd="2" destOrd="0" parTransId="{2C6D0864-7BA2-4C24-B5E2-10890F5B8758}" sibTransId="{D179DC32-E116-42E7-B9CA-0ABAE0135CCD}"/>
    <dgm:cxn modelId="{053C9236-3185-4319-A0A3-D87297437C58}" type="presOf" srcId="{E514C02D-4211-4E76-ABBC-893AA504990D}" destId="{7E11D087-60CD-41EC-A55E-FFC7D26ED718}" srcOrd="0" destOrd="0" presId="urn:microsoft.com/office/officeart/2005/8/layout/equation1"/>
    <dgm:cxn modelId="{BBD17E44-1ECA-4A29-9618-9BB8D8A6E091}" type="presOf" srcId="{7A3A445B-1777-4643-8ABA-BBB00140DC34}" destId="{7C2FBA33-B16A-4BFA-86C2-E9D42D144407}" srcOrd="0" destOrd="0" presId="urn:microsoft.com/office/officeart/2005/8/layout/equation1"/>
    <dgm:cxn modelId="{CACF374E-7E6C-47D3-9345-25142EF7E33C}" type="presOf" srcId="{80A0043C-0F50-4B18-A8A8-8184BF26C232}" destId="{80D3E159-3D78-42E4-9EAF-DC5309527E76}" srcOrd="0" destOrd="0" presId="urn:microsoft.com/office/officeart/2005/8/layout/equation1"/>
    <dgm:cxn modelId="{BEE51174-12AA-410A-AFB0-AD1E3BA0F73F}" srcId="{12814B73-99B8-474F-A083-E611FA1E96E3}" destId="{5BFFFFD9-CB15-46F0-9F60-B7B551F92EEA}" srcOrd="1" destOrd="0" parTransId="{E816AA18-7308-460F-9148-8427FEB426D3}" sibTransId="{7A3A445B-1777-4643-8ABA-BBB00140DC34}"/>
    <dgm:cxn modelId="{BE9BB38D-3E0A-4530-BBCE-D1F7EE443F6B}" type="presOf" srcId="{8FFA4FCE-82AA-459F-A4A5-F31B99DB28AA}" destId="{E1D3F341-B3F8-4794-8DAC-7A6DCC113698}" srcOrd="0" destOrd="0" presId="urn:microsoft.com/office/officeart/2005/8/layout/equation1"/>
    <dgm:cxn modelId="{9B5D5FD3-C6B0-4311-ABF7-32897C46A6FD}" srcId="{12814B73-99B8-474F-A083-E611FA1E96E3}" destId="{E514C02D-4211-4E76-ABBC-893AA504990D}" srcOrd="0" destOrd="0" parTransId="{4AB9F2FB-C21A-4A26-9903-E5B3A7A830A8}" sibTransId="{8FFA4FCE-82AA-459F-A4A5-F31B99DB28AA}"/>
    <dgm:cxn modelId="{795EB5D3-5A69-44E8-A1AB-FE0129516BB4}" type="presOf" srcId="{12814B73-99B8-474F-A083-E611FA1E96E3}" destId="{ADD5394B-CB41-485E-99ED-5D08DE6174B3}" srcOrd="0" destOrd="0" presId="urn:microsoft.com/office/officeart/2005/8/layout/equation1"/>
    <dgm:cxn modelId="{D5D11799-FFB1-4570-AFA3-BC83F5D82883}" type="presParOf" srcId="{ADD5394B-CB41-485E-99ED-5D08DE6174B3}" destId="{7E11D087-60CD-41EC-A55E-FFC7D26ED718}" srcOrd="0" destOrd="0" presId="urn:microsoft.com/office/officeart/2005/8/layout/equation1"/>
    <dgm:cxn modelId="{32F158D6-A4AB-4DC5-9D8C-E44A90F944E1}" type="presParOf" srcId="{ADD5394B-CB41-485E-99ED-5D08DE6174B3}" destId="{135632F4-F61E-4D85-8904-D2FA4E6BF1E7}" srcOrd="1" destOrd="0" presId="urn:microsoft.com/office/officeart/2005/8/layout/equation1"/>
    <dgm:cxn modelId="{924792BE-0B9B-489E-B2A9-5EFF59CB96B7}" type="presParOf" srcId="{ADD5394B-CB41-485E-99ED-5D08DE6174B3}" destId="{E1D3F341-B3F8-4794-8DAC-7A6DCC113698}" srcOrd="2" destOrd="0" presId="urn:microsoft.com/office/officeart/2005/8/layout/equation1"/>
    <dgm:cxn modelId="{44B3D85F-DCC5-4E2D-BCEF-31F372263163}" type="presParOf" srcId="{ADD5394B-CB41-485E-99ED-5D08DE6174B3}" destId="{369CDD4E-9C63-43FF-BFFA-07758A4ECB2E}" srcOrd="3" destOrd="0" presId="urn:microsoft.com/office/officeart/2005/8/layout/equation1"/>
    <dgm:cxn modelId="{6C2446A6-759C-4275-AA37-395CA800CC73}" type="presParOf" srcId="{ADD5394B-CB41-485E-99ED-5D08DE6174B3}" destId="{E5F5EF05-436C-46A3-8AC8-DB1F83E54EA7}" srcOrd="4" destOrd="0" presId="urn:microsoft.com/office/officeart/2005/8/layout/equation1"/>
    <dgm:cxn modelId="{94222F6C-2206-4691-9F90-487D49066435}" type="presParOf" srcId="{ADD5394B-CB41-485E-99ED-5D08DE6174B3}" destId="{52A3A23A-D0E0-4CE1-8721-0DD7873BAAE8}" srcOrd="5" destOrd="0" presId="urn:microsoft.com/office/officeart/2005/8/layout/equation1"/>
    <dgm:cxn modelId="{10CC3FD4-8038-4EE5-B2D7-D5574C16A0B9}" type="presParOf" srcId="{ADD5394B-CB41-485E-99ED-5D08DE6174B3}" destId="{7C2FBA33-B16A-4BFA-86C2-E9D42D144407}" srcOrd="6" destOrd="0" presId="urn:microsoft.com/office/officeart/2005/8/layout/equation1"/>
    <dgm:cxn modelId="{891B27A3-A9C4-46B9-B08E-09198874B054}" type="presParOf" srcId="{ADD5394B-CB41-485E-99ED-5D08DE6174B3}" destId="{10BDD40F-761C-49B7-BF1D-D7F38DBE8085}" srcOrd="7" destOrd="0" presId="urn:microsoft.com/office/officeart/2005/8/layout/equation1"/>
    <dgm:cxn modelId="{6178D5C3-0AE4-419D-9510-A7BD54D7A6CF}" type="presParOf" srcId="{ADD5394B-CB41-485E-99ED-5D08DE6174B3}" destId="{80D3E159-3D78-42E4-9EAF-DC5309527E7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700AF7-D2DD-4D3C-9BCF-3416F1F24462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540830A-984B-446E-906B-B757B9D7362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E9D111-AE39-424A-A887-1B3777FD8976}" type="parTrans" cxnId="{CB998AF5-165A-4A9E-9627-C170AF04844C}">
      <dgm:prSet/>
      <dgm:spPr/>
      <dgm:t>
        <a:bodyPr/>
        <a:lstStyle/>
        <a:p>
          <a:endParaRPr lang="en-AU"/>
        </a:p>
      </dgm:t>
    </dgm:pt>
    <dgm:pt modelId="{14BE7C0C-FBC3-4AC5-874B-2722B3591684}" type="sibTrans" cxnId="{CB998AF5-165A-4A9E-9627-C170AF04844C}">
      <dgm:prSet/>
      <dgm:spPr/>
      <dgm:t>
        <a:bodyPr/>
        <a:lstStyle/>
        <a:p>
          <a:endParaRPr lang="en-AU"/>
        </a:p>
      </dgm:t>
    </dgm:pt>
    <dgm:pt modelId="{05F9BC51-BD6E-4A27-8F58-84CBE7A74FE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E9E8FE-125E-4324-8328-4D33BF92C68D}" type="parTrans" cxnId="{8288AA29-9E47-4FFE-8A90-B5DFBDFA4096}">
      <dgm:prSet/>
      <dgm:spPr/>
      <dgm:t>
        <a:bodyPr/>
        <a:lstStyle/>
        <a:p>
          <a:endParaRPr lang="en-AU"/>
        </a:p>
      </dgm:t>
    </dgm:pt>
    <dgm:pt modelId="{DE659D01-80B9-48E3-94CF-74F4D802E855}" type="sibTrans" cxnId="{8288AA29-9E47-4FFE-8A90-B5DFBDFA4096}">
      <dgm:prSet/>
      <dgm:spPr/>
      <dgm:t>
        <a:bodyPr/>
        <a:lstStyle/>
        <a:p>
          <a:endParaRPr lang="en-AU"/>
        </a:p>
      </dgm:t>
    </dgm:pt>
    <dgm:pt modelId="{33BFBF76-55B6-4CCB-8D78-2A134984CD4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 in SCHADS Award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ED44E9-4C29-4896-B0C1-FD2DA22B8C5D}" type="parTrans" cxnId="{817C20CD-5D60-4834-986F-371D4B73E156}">
      <dgm:prSet/>
      <dgm:spPr/>
      <dgm:t>
        <a:bodyPr/>
        <a:lstStyle/>
        <a:p>
          <a:endParaRPr lang="en-AU"/>
        </a:p>
      </dgm:t>
    </dgm:pt>
    <dgm:pt modelId="{789AD6A0-9ED9-4734-816A-85554830B2AC}" type="sibTrans" cxnId="{817C20CD-5D60-4834-986F-371D4B73E156}">
      <dgm:prSet/>
      <dgm:spPr/>
      <dgm:t>
        <a:bodyPr/>
        <a:lstStyle/>
        <a:p>
          <a:endParaRPr lang="en-AU"/>
        </a:p>
      </dgm:t>
    </dgm:pt>
    <dgm:pt modelId="{5105778A-F42A-436A-9B3E-20D1708A936E}" type="pres">
      <dgm:prSet presAssocID="{46700AF7-D2DD-4D3C-9BCF-3416F1F24462}" presName="Name0" presStyleCnt="0">
        <dgm:presLayoutVars>
          <dgm:dir/>
          <dgm:resizeHandles val="exact"/>
        </dgm:presLayoutVars>
      </dgm:prSet>
      <dgm:spPr/>
    </dgm:pt>
    <dgm:pt modelId="{55270F1A-95B7-41E7-B60D-4238601D8EB3}" type="pres">
      <dgm:prSet presAssocID="{6540830A-984B-446E-906B-B757B9D7362D}" presName="twoplus" presStyleLbl="node1" presStyleIdx="0" presStyleCnt="3" custRadScaleRad="100272" custRadScaleInc="-154">
        <dgm:presLayoutVars>
          <dgm:bulletEnabled val="1"/>
        </dgm:presLayoutVars>
      </dgm:prSet>
      <dgm:spPr/>
    </dgm:pt>
    <dgm:pt modelId="{D7B0D9BF-7A74-4AF4-A470-32FD41CEC5B1}" type="pres">
      <dgm:prSet presAssocID="{05F9BC51-BD6E-4A27-8F58-84CBE7A74FE4}" presName="twoplus" presStyleLbl="node1" presStyleIdx="1" presStyleCnt="3">
        <dgm:presLayoutVars>
          <dgm:bulletEnabled val="1"/>
        </dgm:presLayoutVars>
      </dgm:prSet>
      <dgm:spPr/>
    </dgm:pt>
    <dgm:pt modelId="{32F6ABD5-CB3A-4F2F-A1BD-37943938AE57}" type="pres">
      <dgm:prSet presAssocID="{33BFBF76-55B6-4CCB-8D78-2A134984CD4D}" presName="twoplus" presStyleLbl="node1" presStyleIdx="2" presStyleCnt="3">
        <dgm:presLayoutVars>
          <dgm:bulletEnabled val="1"/>
        </dgm:presLayoutVars>
      </dgm:prSet>
      <dgm:spPr/>
    </dgm:pt>
  </dgm:ptLst>
  <dgm:cxnLst>
    <dgm:cxn modelId="{8288AA29-9E47-4FFE-8A90-B5DFBDFA4096}" srcId="{46700AF7-D2DD-4D3C-9BCF-3416F1F24462}" destId="{05F9BC51-BD6E-4A27-8F58-84CBE7A74FE4}" srcOrd="1" destOrd="0" parTransId="{51E9E8FE-125E-4324-8328-4D33BF92C68D}" sibTransId="{DE659D01-80B9-48E3-94CF-74F4D802E855}"/>
    <dgm:cxn modelId="{DC48374C-F9B7-4270-AB91-4A1AD447F596}" type="presOf" srcId="{6540830A-984B-446E-906B-B757B9D7362D}" destId="{55270F1A-95B7-41E7-B60D-4238601D8EB3}" srcOrd="0" destOrd="0" presId="urn:diagrams.loki3.com/TabbedArc+Icon"/>
    <dgm:cxn modelId="{77FE4E7A-73F6-4949-98C1-8D1B8080CA30}" type="presOf" srcId="{33BFBF76-55B6-4CCB-8D78-2A134984CD4D}" destId="{32F6ABD5-CB3A-4F2F-A1BD-37943938AE57}" srcOrd="0" destOrd="0" presId="urn:diagrams.loki3.com/TabbedArc+Icon"/>
    <dgm:cxn modelId="{81682EB3-2EFB-40D0-A9FB-F1FC28F2815E}" type="presOf" srcId="{05F9BC51-BD6E-4A27-8F58-84CBE7A74FE4}" destId="{D7B0D9BF-7A74-4AF4-A470-32FD41CEC5B1}" srcOrd="0" destOrd="0" presId="urn:diagrams.loki3.com/TabbedArc+Icon"/>
    <dgm:cxn modelId="{817C20CD-5D60-4834-986F-371D4B73E156}" srcId="{46700AF7-D2DD-4D3C-9BCF-3416F1F24462}" destId="{33BFBF76-55B6-4CCB-8D78-2A134984CD4D}" srcOrd="2" destOrd="0" parTransId="{70ED44E9-4C29-4896-B0C1-FD2DA22B8C5D}" sibTransId="{789AD6A0-9ED9-4734-816A-85554830B2AC}"/>
    <dgm:cxn modelId="{9CBF2CE3-505D-40A1-A6E9-2DCCAEBB86F5}" type="presOf" srcId="{46700AF7-D2DD-4D3C-9BCF-3416F1F24462}" destId="{5105778A-F42A-436A-9B3E-20D1708A936E}" srcOrd="0" destOrd="0" presId="urn:diagrams.loki3.com/TabbedArc+Icon"/>
    <dgm:cxn modelId="{CB998AF5-165A-4A9E-9627-C170AF04844C}" srcId="{46700AF7-D2DD-4D3C-9BCF-3416F1F24462}" destId="{6540830A-984B-446E-906B-B757B9D7362D}" srcOrd="0" destOrd="0" parTransId="{1BE9D111-AE39-424A-A887-1B3777FD8976}" sibTransId="{14BE7C0C-FBC3-4AC5-874B-2722B3591684}"/>
    <dgm:cxn modelId="{65D65972-ED23-4AD7-A020-A3ECBB7B216B}" type="presParOf" srcId="{5105778A-F42A-436A-9B3E-20D1708A936E}" destId="{55270F1A-95B7-41E7-B60D-4238601D8EB3}" srcOrd="0" destOrd="0" presId="urn:diagrams.loki3.com/TabbedArc+Icon"/>
    <dgm:cxn modelId="{5F755C5B-89BB-4A5F-9434-E91D88D7DB89}" type="presParOf" srcId="{5105778A-F42A-436A-9B3E-20D1708A936E}" destId="{D7B0D9BF-7A74-4AF4-A470-32FD41CEC5B1}" srcOrd="1" destOrd="0" presId="urn:diagrams.loki3.com/TabbedArc+Icon"/>
    <dgm:cxn modelId="{668890C7-EE27-4B7F-AF3C-AABA8BCC4BF7}" type="presParOf" srcId="{5105778A-F42A-436A-9B3E-20D1708A936E}" destId="{32F6ABD5-CB3A-4F2F-A1BD-37943938AE57}" srcOrd="2" destOrd="0" presId="urn:diagrams.loki3.com/TabbedArc+Icon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5E7F9E-E94F-4D6D-8AAC-8221E0A51D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C87E9C5-578F-466E-8213-5FC539F39C34}">
      <dgm:prSet custT="1"/>
      <dgm:spPr/>
      <dgm:t>
        <a:bodyPr/>
        <a:lstStyle/>
        <a:p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2.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Review ACT funding streams to ensure full cost coverage </a:t>
          </a:r>
          <a:endParaRPr lang="en-AU" sz="2000" b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gm:t>
    </dgm:pt>
    <dgm:pt modelId="{019E887F-8FEF-46E0-B1D7-C1D28CE633A4}" type="parTrans" cxnId="{F1A9BCE6-11C4-45D1-83B7-52C599809615}">
      <dgm:prSet/>
      <dgm:spPr/>
      <dgm:t>
        <a:bodyPr/>
        <a:lstStyle/>
        <a:p>
          <a:endParaRPr lang="en-AU"/>
        </a:p>
      </dgm:t>
    </dgm:pt>
    <dgm:pt modelId="{7AD4576C-FFF9-4CFA-8B3B-12A82741ABF8}" type="sibTrans" cxnId="{F1A9BCE6-11C4-45D1-83B7-52C599809615}">
      <dgm:prSet/>
      <dgm:spPr/>
      <dgm:t>
        <a:bodyPr/>
        <a:lstStyle/>
        <a:p>
          <a:endParaRPr lang="en-AU"/>
        </a:p>
      </dgm:t>
    </dgm:pt>
    <dgm:pt modelId="{55879F9C-6D3A-48AC-B917-2461D450D49F}">
      <dgm:prSet custT="1"/>
      <dgm:spPr/>
      <dgm:t>
        <a:bodyPr/>
        <a:lstStyle/>
        <a:p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1. A revised approach to indexation</a:t>
          </a:r>
        </a:p>
      </dgm:t>
    </dgm:pt>
    <dgm:pt modelId="{58ECEB51-7309-4026-A72F-D377B74BFED0}" type="parTrans" cxnId="{AF5310D0-E562-499B-A2D7-2781E09890F7}">
      <dgm:prSet/>
      <dgm:spPr/>
      <dgm:t>
        <a:bodyPr/>
        <a:lstStyle/>
        <a:p>
          <a:endParaRPr lang="en-AU"/>
        </a:p>
      </dgm:t>
    </dgm:pt>
    <dgm:pt modelId="{86E8E52E-A37A-401F-B33A-7F166813F7B1}" type="sibTrans" cxnId="{AF5310D0-E562-499B-A2D7-2781E09890F7}">
      <dgm:prSet/>
      <dgm:spPr/>
      <dgm:t>
        <a:bodyPr/>
        <a:lstStyle/>
        <a:p>
          <a:endParaRPr lang="en-AU"/>
        </a:p>
      </dgm:t>
    </dgm:pt>
    <dgm:pt modelId="{B0C9EA6B-91D9-493B-AF9E-79314179C86D}">
      <dgm:prSet custT="1"/>
      <dgm:spPr/>
      <dgm:t>
        <a:bodyPr/>
        <a:lstStyle/>
        <a:p>
          <a:r>
            <a:rPr lang="en-AU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3. </a:t>
          </a:r>
          <a:r>
            <a:rPr lang="en-US" sz="2000" b="1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Continue to encourage efficiencies, to reduce cost pressures</a:t>
          </a:r>
          <a:endParaRPr lang="en-AU" sz="2000" b="1" i="1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gm:t>
    </dgm:pt>
    <dgm:pt modelId="{906573B0-5829-405A-A6B5-D3CB8C816183}" type="parTrans" cxnId="{BC6889E3-FA88-475B-936F-55925890C598}">
      <dgm:prSet/>
      <dgm:spPr/>
      <dgm:t>
        <a:bodyPr/>
        <a:lstStyle/>
        <a:p>
          <a:endParaRPr lang="en-AU"/>
        </a:p>
      </dgm:t>
    </dgm:pt>
    <dgm:pt modelId="{62C5D289-21FF-4F7A-AF58-BD3F28CF4673}" type="sibTrans" cxnId="{BC6889E3-FA88-475B-936F-55925890C598}">
      <dgm:prSet/>
      <dgm:spPr/>
      <dgm:t>
        <a:bodyPr/>
        <a:lstStyle/>
        <a:p>
          <a:endParaRPr lang="en-AU"/>
        </a:p>
      </dgm:t>
    </dgm:pt>
    <dgm:pt modelId="{601F1017-AB1C-46F9-B078-7EA3FEE1935B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6. Prioritise early intervention and prevention</a:t>
          </a:r>
        </a:p>
      </dgm:t>
    </dgm:pt>
    <dgm:pt modelId="{81364B7E-BE74-40E7-8F35-8AB130CDAF24}" type="parTrans" cxnId="{94D2BA40-B6A7-42C3-BAD5-B58574A0C4B6}">
      <dgm:prSet/>
      <dgm:spPr/>
      <dgm:t>
        <a:bodyPr/>
        <a:lstStyle/>
        <a:p>
          <a:endParaRPr lang="en-AU"/>
        </a:p>
      </dgm:t>
    </dgm:pt>
    <dgm:pt modelId="{C29F5B83-25B5-4568-A967-01BB4C480DD1}" type="sibTrans" cxnId="{94D2BA40-B6A7-42C3-BAD5-B58574A0C4B6}">
      <dgm:prSet/>
      <dgm:spPr/>
      <dgm:t>
        <a:bodyPr/>
        <a:lstStyle/>
        <a:p>
          <a:endParaRPr lang="en-AU"/>
        </a:p>
      </dgm:t>
    </dgm:pt>
    <dgm:pt modelId="{042D357F-1654-4879-B983-E814D4DA9CD3}">
      <dgm:prSet custT="1"/>
      <dgm:spPr/>
      <dgm:t>
        <a:bodyPr/>
        <a:lstStyle/>
        <a:p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4. Build sector capacity to accurately cost services</a:t>
          </a:r>
        </a:p>
      </dgm:t>
    </dgm:pt>
    <dgm:pt modelId="{54C40984-1C35-4BBF-92F5-ACC830D87EDD}" type="parTrans" cxnId="{2F17E3E6-D88D-48A1-9C5F-F06C53687BCA}">
      <dgm:prSet/>
      <dgm:spPr/>
      <dgm:t>
        <a:bodyPr/>
        <a:lstStyle/>
        <a:p>
          <a:endParaRPr lang="en-AU"/>
        </a:p>
      </dgm:t>
    </dgm:pt>
    <dgm:pt modelId="{50CC0E3D-B5C3-4296-9E58-2C4B104C4047}" type="sibTrans" cxnId="{2F17E3E6-D88D-48A1-9C5F-F06C53687BCA}">
      <dgm:prSet/>
      <dgm:spPr/>
      <dgm:t>
        <a:bodyPr/>
        <a:lstStyle/>
        <a:p>
          <a:endParaRPr lang="en-AU"/>
        </a:p>
      </dgm:t>
    </dgm:pt>
    <dgm:pt modelId="{5DE27426-A51B-4810-A118-D165E9502176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5. Boost funding for areas of unmet need</a:t>
          </a:r>
          <a:endParaRPr lang="en-AU" sz="2000" b="1" i="0" dirty="0"/>
        </a:p>
      </dgm:t>
    </dgm:pt>
    <dgm:pt modelId="{C41CC0BC-ABC5-4482-982D-309643C57EC6}" type="parTrans" cxnId="{31EE965E-435C-4D6E-B7C7-385DECD77734}">
      <dgm:prSet/>
      <dgm:spPr/>
      <dgm:t>
        <a:bodyPr/>
        <a:lstStyle/>
        <a:p>
          <a:endParaRPr lang="en-AU"/>
        </a:p>
      </dgm:t>
    </dgm:pt>
    <dgm:pt modelId="{DD0916E8-E0E0-43F2-914B-310995588127}" type="sibTrans" cxnId="{31EE965E-435C-4D6E-B7C7-385DECD77734}">
      <dgm:prSet/>
      <dgm:spPr/>
      <dgm:t>
        <a:bodyPr/>
        <a:lstStyle/>
        <a:p>
          <a:endParaRPr lang="en-AU"/>
        </a:p>
      </dgm:t>
    </dgm:pt>
    <dgm:pt modelId="{B2B28A94-553F-4B8E-BA9B-45A31E560CBA}" type="pres">
      <dgm:prSet presAssocID="{CF5E7F9E-E94F-4D6D-8AAC-8221E0A51DEE}" presName="linear" presStyleCnt="0">
        <dgm:presLayoutVars>
          <dgm:dir/>
          <dgm:animLvl val="lvl"/>
          <dgm:resizeHandles val="exact"/>
        </dgm:presLayoutVars>
      </dgm:prSet>
      <dgm:spPr/>
    </dgm:pt>
    <dgm:pt modelId="{1C2250BD-8EEA-49E6-B9B7-A78B9FD20E68}" type="pres">
      <dgm:prSet presAssocID="{55879F9C-6D3A-48AC-B917-2461D450D49F}" presName="parentLin" presStyleCnt="0"/>
      <dgm:spPr/>
    </dgm:pt>
    <dgm:pt modelId="{9829BBC0-288E-41E9-8529-1B48B3996415}" type="pres">
      <dgm:prSet presAssocID="{55879F9C-6D3A-48AC-B917-2461D450D49F}" presName="parentLeftMargin" presStyleLbl="node1" presStyleIdx="0" presStyleCnt="6"/>
      <dgm:spPr/>
    </dgm:pt>
    <dgm:pt modelId="{B6CAEF53-33CA-48DF-83A4-DE158AE80F22}" type="pres">
      <dgm:prSet presAssocID="{55879F9C-6D3A-48AC-B917-2461D450D49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FEEBEC1-A6CA-4A93-AD95-F4271CE81481}" type="pres">
      <dgm:prSet presAssocID="{55879F9C-6D3A-48AC-B917-2461D450D49F}" presName="negativeSpace" presStyleCnt="0"/>
      <dgm:spPr/>
    </dgm:pt>
    <dgm:pt modelId="{661D754A-D6B4-4A11-8D54-3BC7E7C4EA2E}" type="pres">
      <dgm:prSet presAssocID="{55879F9C-6D3A-48AC-B917-2461D450D49F}" presName="childText" presStyleLbl="conFgAcc1" presStyleIdx="0" presStyleCnt="6">
        <dgm:presLayoutVars>
          <dgm:bulletEnabled val="1"/>
        </dgm:presLayoutVars>
      </dgm:prSet>
      <dgm:spPr/>
    </dgm:pt>
    <dgm:pt modelId="{FD2EDA39-58AA-41F3-A769-29F8BBD18C2C}" type="pres">
      <dgm:prSet presAssocID="{86E8E52E-A37A-401F-B33A-7F166813F7B1}" presName="spaceBetweenRectangles" presStyleCnt="0"/>
      <dgm:spPr/>
    </dgm:pt>
    <dgm:pt modelId="{A9FA7B9F-4065-4E5D-83FC-01DC84E5FCBA}" type="pres">
      <dgm:prSet presAssocID="{9C87E9C5-578F-466E-8213-5FC539F39C34}" presName="parentLin" presStyleCnt="0"/>
      <dgm:spPr/>
    </dgm:pt>
    <dgm:pt modelId="{4DB07D82-E215-45D4-8566-DBDCB4187158}" type="pres">
      <dgm:prSet presAssocID="{9C87E9C5-578F-466E-8213-5FC539F39C34}" presName="parentLeftMargin" presStyleLbl="node1" presStyleIdx="0" presStyleCnt="6"/>
      <dgm:spPr/>
    </dgm:pt>
    <dgm:pt modelId="{17B2D299-1406-4F73-A485-414009BF8A75}" type="pres">
      <dgm:prSet presAssocID="{9C87E9C5-578F-466E-8213-5FC539F39C3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5B086E1-0A9C-4C76-932E-875BAA0493B4}" type="pres">
      <dgm:prSet presAssocID="{9C87E9C5-578F-466E-8213-5FC539F39C34}" presName="negativeSpace" presStyleCnt="0"/>
      <dgm:spPr/>
    </dgm:pt>
    <dgm:pt modelId="{A13F702D-B3B9-4918-9435-BD0070E9EB2A}" type="pres">
      <dgm:prSet presAssocID="{9C87E9C5-578F-466E-8213-5FC539F39C34}" presName="childText" presStyleLbl="conFgAcc1" presStyleIdx="1" presStyleCnt="6">
        <dgm:presLayoutVars>
          <dgm:bulletEnabled val="1"/>
        </dgm:presLayoutVars>
      </dgm:prSet>
      <dgm:spPr/>
    </dgm:pt>
    <dgm:pt modelId="{7EF3F091-5AC2-46EA-9F1F-B5478F5D766C}" type="pres">
      <dgm:prSet presAssocID="{7AD4576C-FFF9-4CFA-8B3B-12A82741ABF8}" presName="spaceBetweenRectangles" presStyleCnt="0"/>
      <dgm:spPr/>
    </dgm:pt>
    <dgm:pt modelId="{68C9E60B-7371-4CF4-8018-8CAA1A18B3AC}" type="pres">
      <dgm:prSet presAssocID="{B0C9EA6B-91D9-493B-AF9E-79314179C86D}" presName="parentLin" presStyleCnt="0"/>
      <dgm:spPr/>
    </dgm:pt>
    <dgm:pt modelId="{37CB48DA-5B50-4957-B0DA-A09E0CB9BE64}" type="pres">
      <dgm:prSet presAssocID="{B0C9EA6B-91D9-493B-AF9E-79314179C86D}" presName="parentLeftMargin" presStyleLbl="node1" presStyleIdx="1" presStyleCnt="6"/>
      <dgm:spPr/>
    </dgm:pt>
    <dgm:pt modelId="{998B9A72-C187-40E8-B1E0-9DACD187D70E}" type="pres">
      <dgm:prSet presAssocID="{B0C9EA6B-91D9-493B-AF9E-79314179C86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9652673-1865-4270-BA8E-43E4D971120C}" type="pres">
      <dgm:prSet presAssocID="{B0C9EA6B-91D9-493B-AF9E-79314179C86D}" presName="negativeSpace" presStyleCnt="0"/>
      <dgm:spPr/>
    </dgm:pt>
    <dgm:pt modelId="{D961A768-43B2-4806-9132-7219429D37E8}" type="pres">
      <dgm:prSet presAssocID="{B0C9EA6B-91D9-493B-AF9E-79314179C86D}" presName="childText" presStyleLbl="conFgAcc1" presStyleIdx="2" presStyleCnt="6">
        <dgm:presLayoutVars>
          <dgm:bulletEnabled val="1"/>
        </dgm:presLayoutVars>
      </dgm:prSet>
      <dgm:spPr/>
    </dgm:pt>
    <dgm:pt modelId="{6A34827C-EA5B-4DDC-8D10-669524B181E2}" type="pres">
      <dgm:prSet presAssocID="{62C5D289-21FF-4F7A-AF58-BD3F28CF4673}" presName="spaceBetweenRectangles" presStyleCnt="0"/>
      <dgm:spPr/>
    </dgm:pt>
    <dgm:pt modelId="{34A1BC6C-AB9B-402C-A156-982D92613985}" type="pres">
      <dgm:prSet presAssocID="{042D357F-1654-4879-B983-E814D4DA9CD3}" presName="parentLin" presStyleCnt="0"/>
      <dgm:spPr/>
    </dgm:pt>
    <dgm:pt modelId="{8AEDDA1C-8B1B-448C-9ECB-60DCF8140964}" type="pres">
      <dgm:prSet presAssocID="{042D357F-1654-4879-B983-E814D4DA9CD3}" presName="parentLeftMargin" presStyleLbl="node1" presStyleIdx="2" presStyleCnt="6"/>
      <dgm:spPr/>
    </dgm:pt>
    <dgm:pt modelId="{4DA25614-9AFC-40E1-9128-0877F684F1BB}" type="pres">
      <dgm:prSet presAssocID="{042D357F-1654-4879-B983-E814D4DA9CD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F455E95-35E9-44FF-A222-9103D8819EBF}" type="pres">
      <dgm:prSet presAssocID="{042D357F-1654-4879-B983-E814D4DA9CD3}" presName="negativeSpace" presStyleCnt="0"/>
      <dgm:spPr/>
    </dgm:pt>
    <dgm:pt modelId="{D177990E-5513-4CC7-A9A9-06577FDD1545}" type="pres">
      <dgm:prSet presAssocID="{042D357F-1654-4879-B983-E814D4DA9CD3}" presName="childText" presStyleLbl="conFgAcc1" presStyleIdx="3" presStyleCnt="6">
        <dgm:presLayoutVars>
          <dgm:bulletEnabled val="1"/>
        </dgm:presLayoutVars>
      </dgm:prSet>
      <dgm:spPr/>
    </dgm:pt>
    <dgm:pt modelId="{09C792F7-1EFC-4C22-B597-07AD5CB23815}" type="pres">
      <dgm:prSet presAssocID="{50CC0E3D-B5C3-4296-9E58-2C4B104C4047}" presName="spaceBetweenRectangles" presStyleCnt="0"/>
      <dgm:spPr/>
    </dgm:pt>
    <dgm:pt modelId="{4DE7DC93-8307-4497-A7E8-4B2BDB5867FC}" type="pres">
      <dgm:prSet presAssocID="{5DE27426-A51B-4810-A118-D165E9502176}" presName="parentLin" presStyleCnt="0"/>
      <dgm:spPr/>
    </dgm:pt>
    <dgm:pt modelId="{8844EC9E-2879-40E6-8049-C3E28FC39C31}" type="pres">
      <dgm:prSet presAssocID="{5DE27426-A51B-4810-A118-D165E9502176}" presName="parentLeftMargin" presStyleLbl="node1" presStyleIdx="3" presStyleCnt="6"/>
      <dgm:spPr/>
    </dgm:pt>
    <dgm:pt modelId="{F2027672-5742-489C-BC7F-3B8D410B65DD}" type="pres">
      <dgm:prSet presAssocID="{5DE27426-A51B-4810-A118-D165E950217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E97BFE0-6CFF-46F0-BA1F-37F14C041FDA}" type="pres">
      <dgm:prSet presAssocID="{5DE27426-A51B-4810-A118-D165E9502176}" presName="negativeSpace" presStyleCnt="0"/>
      <dgm:spPr/>
    </dgm:pt>
    <dgm:pt modelId="{6A0A6936-22A8-459E-80D7-F0224F2EED4E}" type="pres">
      <dgm:prSet presAssocID="{5DE27426-A51B-4810-A118-D165E9502176}" presName="childText" presStyleLbl="conFgAcc1" presStyleIdx="4" presStyleCnt="6">
        <dgm:presLayoutVars>
          <dgm:bulletEnabled val="1"/>
        </dgm:presLayoutVars>
      </dgm:prSet>
      <dgm:spPr/>
    </dgm:pt>
    <dgm:pt modelId="{DE8EE385-CCCD-4FCB-BB9B-1F11B75F6AC1}" type="pres">
      <dgm:prSet presAssocID="{DD0916E8-E0E0-43F2-914B-310995588127}" presName="spaceBetweenRectangles" presStyleCnt="0"/>
      <dgm:spPr/>
    </dgm:pt>
    <dgm:pt modelId="{9799B372-11DC-4F6C-B7DA-E60340CAF5FE}" type="pres">
      <dgm:prSet presAssocID="{601F1017-AB1C-46F9-B078-7EA3FEE1935B}" presName="parentLin" presStyleCnt="0"/>
      <dgm:spPr/>
    </dgm:pt>
    <dgm:pt modelId="{618B2D0C-B524-4884-98FC-E39F629146E0}" type="pres">
      <dgm:prSet presAssocID="{601F1017-AB1C-46F9-B078-7EA3FEE1935B}" presName="parentLeftMargin" presStyleLbl="node1" presStyleIdx="4" presStyleCnt="6"/>
      <dgm:spPr/>
    </dgm:pt>
    <dgm:pt modelId="{6EE9E3CB-8245-4A0F-828F-7DB5B16DB4AB}" type="pres">
      <dgm:prSet presAssocID="{601F1017-AB1C-46F9-B078-7EA3FEE1935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CE236D5A-EF85-4894-8E33-E4C286EB8949}" type="pres">
      <dgm:prSet presAssocID="{601F1017-AB1C-46F9-B078-7EA3FEE1935B}" presName="negativeSpace" presStyleCnt="0"/>
      <dgm:spPr/>
    </dgm:pt>
    <dgm:pt modelId="{F1DDA334-E420-4FB4-96F4-546B02ACB287}" type="pres">
      <dgm:prSet presAssocID="{601F1017-AB1C-46F9-B078-7EA3FEE1935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506C60B-8C0A-4B60-A4FC-ADE9BA1AA311}" type="presOf" srcId="{55879F9C-6D3A-48AC-B917-2461D450D49F}" destId="{9829BBC0-288E-41E9-8529-1B48B3996415}" srcOrd="0" destOrd="0" presId="urn:microsoft.com/office/officeart/2005/8/layout/list1"/>
    <dgm:cxn modelId="{B3BA070E-173C-47AB-A055-5B41B19B692F}" type="presOf" srcId="{042D357F-1654-4879-B983-E814D4DA9CD3}" destId="{8AEDDA1C-8B1B-448C-9ECB-60DCF8140964}" srcOrd="0" destOrd="0" presId="urn:microsoft.com/office/officeart/2005/8/layout/list1"/>
    <dgm:cxn modelId="{42B10A3C-41D2-4666-8F6C-E947FC77995C}" type="presOf" srcId="{B0C9EA6B-91D9-493B-AF9E-79314179C86D}" destId="{37CB48DA-5B50-4957-B0DA-A09E0CB9BE64}" srcOrd="0" destOrd="0" presId="urn:microsoft.com/office/officeart/2005/8/layout/list1"/>
    <dgm:cxn modelId="{94D2BA40-B6A7-42C3-BAD5-B58574A0C4B6}" srcId="{CF5E7F9E-E94F-4D6D-8AAC-8221E0A51DEE}" destId="{601F1017-AB1C-46F9-B078-7EA3FEE1935B}" srcOrd="5" destOrd="0" parTransId="{81364B7E-BE74-40E7-8F35-8AB130CDAF24}" sibTransId="{C29F5B83-25B5-4568-A967-01BB4C480DD1}"/>
    <dgm:cxn modelId="{31EE965E-435C-4D6E-B7C7-385DECD77734}" srcId="{CF5E7F9E-E94F-4D6D-8AAC-8221E0A51DEE}" destId="{5DE27426-A51B-4810-A118-D165E9502176}" srcOrd="4" destOrd="0" parTransId="{C41CC0BC-ABC5-4482-982D-309643C57EC6}" sibTransId="{DD0916E8-E0E0-43F2-914B-310995588127}"/>
    <dgm:cxn modelId="{E02FD864-6326-443F-983A-90776FC4759A}" type="presOf" srcId="{042D357F-1654-4879-B983-E814D4DA9CD3}" destId="{4DA25614-9AFC-40E1-9128-0877F684F1BB}" srcOrd="1" destOrd="0" presId="urn:microsoft.com/office/officeart/2005/8/layout/list1"/>
    <dgm:cxn modelId="{DBCDF050-2BCB-4D28-B50C-8DA05B721632}" type="presOf" srcId="{5DE27426-A51B-4810-A118-D165E9502176}" destId="{F2027672-5742-489C-BC7F-3B8D410B65DD}" srcOrd="1" destOrd="0" presId="urn:microsoft.com/office/officeart/2005/8/layout/list1"/>
    <dgm:cxn modelId="{F039CA81-150E-4A37-8254-C50A773E58CB}" type="presOf" srcId="{55879F9C-6D3A-48AC-B917-2461D450D49F}" destId="{B6CAEF53-33CA-48DF-83A4-DE158AE80F22}" srcOrd="1" destOrd="0" presId="urn:microsoft.com/office/officeart/2005/8/layout/list1"/>
    <dgm:cxn modelId="{1E5F9184-860D-4672-A5E9-1C3ECABF089D}" type="presOf" srcId="{5DE27426-A51B-4810-A118-D165E9502176}" destId="{8844EC9E-2879-40E6-8049-C3E28FC39C31}" srcOrd="0" destOrd="0" presId="urn:microsoft.com/office/officeart/2005/8/layout/list1"/>
    <dgm:cxn modelId="{D7431686-BE7B-474B-A81B-314AD6729D5E}" type="presOf" srcId="{9C87E9C5-578F-466E-8213-5FC539F39C34}" destId="{17B2D299-1406-4F73-A485-414009BF8A75}" srcOrd="1" destOrd="0" presId="urn:microsoft.com/office/officeart/2005/8/layout/list1"/>
    <dgm:cxn modelId="{FCB931B3-A2FE-4598-BD4A-C6710FB55C6A}" type="presOf" srcId="{CF5E7F9E-E94F-4D6D-8AAC-8221E0A51DEE}" destId="{B2B28A94-553F-4B8E-BA9B-45A31E560CBA}" srcOrd="0" destOrd="0" presId="urn:microsoft.com/office/officeart/2005/8/layout/list1"/>
    <dgm:cxn modelId="{DE441ABA-0232-4216-9FF1-92724DCCEC9A}" type="presOf" srcId="{601F1017-AB1C-46F9-B078-7EA3FEE1935B}" destId="{618B2D0C-B524-4884-98FC-E39F629146E0}" srcOrd="0" destOrd="0" presId="urn:microsoft.com/office/officeart/2005/8/layout/list1"/>
    <dgm:cxn modelId="{443F94BA-7EB0-4AC5-8F00-606CBFE79BF4}" type="presOf" srcId="{B0C9EA6B-91D9-493B-AF9E-79314179C86D}" destId="{998B9A72-C187-40E8-B1E0-9DACD187D70E}" srcOrd="1" destOrd="0" presId="urn:microsoft.com/office/officeart/2005/8/layout/list1"/>
    <dgm:cxn modelId="{E112D2BF-27F7-4966-BD34-6485DEBF646B}" type="presOf" srcId="{9C87E9C5-578F-466E-8213-5FC539F39C34}" destId="{4DB07D82-E215-45D4-8566-DBDCB4187158}" srcOrd="0" destOrd="0" presId="urn:microsoft.com/office/officeart/2005/8/layout/list1"/>
    <dgm:cxn modelId="{AF5310D0-E562-499B-A2D7-2781E09890F7}" srcId="{CF5E7F9E-E94F-4D6D-8AAC-8221E0A51DEE}" destId="{55879F9C-6D3A-48AC-B917-2461D450D49F}" srcOrd="0" destOrd="0" parTransId="{58ECEB51-7309-4026-A72F-D377B74BFED0}" sibTransId="{86E8E52E-A37A-401F-B33A-7F166813F7B1}"/>
    <dgm:cxn modelId="{BC6889E3-FA88-475B-936F-55925890C598}" srcId="{CF5E7F9E-E94F-4D6D-8AAC-8221E0A51DEE}" destId="{B0C9EA6B-91D9-493B-AF9E-79314179C86D}" srcOrd="2" destOrd="0" parTransId="{906573B0-5829-405A-A6B5-D3CB8C816183}" sibTransId="{62C5D289-21FF-4F7A-AF58-BD3F28CF4673}"/>
    <dgm:cxn modelId="{F1A9BCE6-11C4-45D1-83B7-52C599809615}" srcId="{CF5E7F9E-E94F-4D6D-8AAC-8221E0A51DEE}" destId="{9C87E9C5-578F-466E-8213-5FC539F39C34}" srcOrd="1" destOrd="0" parTransId="{019E887F-8FEF-46E0-B1D7-C1D28CE633A4}" sibTransId="{7AD4576C-FFF9-4CFA-8B3B-12A82741ABF8}"/>
    <dgm:cxn modelId="{2F17E3E6-D88D-48A1-9C5F-F06C53687BCA}" srcId="{CF5E7F9E-E94F-4D6D-8AAC-8221E0A51DEE}" destId="{042D357F-1654-4879-B983-E814D4DA9CD3}" srcOrd="3" destOrd="0" parTransId="{54C40984-1C35-4BBF-92F5-ACC830D87EDD}" sibTransId="{50CC0E3D-B5C3-4296-9E58-2C4B104C4047}"/>
    <dgm:cxn modelId="{9DC6D0F6-3F6E-479E-AB92-95F81919B2B0}" type="presOf" srcId="{601F1017-AB1C-46F9-B078-7EA3FEE1935B}" destId="{6EE9E3CB-8245-4A0F-828F-7DB5B16DB4AB}" srcOrd="1" destOrd="0" presId="urn:microsoft.com/office/officeart/2005/8/layout/list1"/>
    <dgm:cxn modelId="{CCBD6C44-25C8-4B18-BA92-B7318CA0BAF6}" type="presParOf" srcId="{B2B28A94-553F-4B8E-BA9B-45A31E560CBA}" destId="{1C2250BD-8EEA-49E6-B9B7-A78B9FD20E68}" srcOrd="0" destOrd="0" presId="urn:microsoft.com/office/officeart/2005/8/layout/list1"/>
    <dgm:cxn modelId="{AA34EE2C-015D-4546-A25A-4A1594C23FC8}" type="presParOf" srcId="{1C2250BD-8EEA-49E6-B9B7-A78B9FD20E68}" destId="{9829BBC0-288E-41E9-8529-1B48B3996415}" srcOrd="0" destOrd="0" presId="urn:microsoft.com/office/officeart/2005/8/layout/list1"/>
    <dgm:cxn modelId="{9AB02297-2921-49D6-A844-87E2DBA2EEB9}" type="presParOf" srcId="{1C2250BD-8EEA-49E6-B9B7-A78B9FD20E68}" destId="{B6CAEF53-33CA-48DF-83A4-DE158AE80F22}" srcOrd="1" destOrd="0" presId="urn:microsoft.com/office/officeart/2005/8/layout/list1"/>
    <dgm:cxn modelId="{51E56EDE-D6F2-49E3-8EF7-491B2759CB25}" type="presParOf" srcId="{B2B28A94-553F-4B8E-BA9B-45A31E560CBA}" destId="{4FEEBEC1-A6CA-4A93-AD95-F4271CE81481}" srcOrd="1" destOrd="0" presId="urn:microsoft.com/office/officeart/2005/8/layout/list1"/>
    <dgm:cxn modelId="{AA873888-6C53-45D8-987A-8F35267EF59A}" type="presParOf" srcId="{B2B28A94-553F-4B8E-BA9B-45A31E560CBA}" destId="{661D754A-D6B4-4A11-8D54-3BC7E7C4EA2E}" srcOrd="2" destOrd="0" presId="urn:microsoft.com/office/officeart/2005/8/layout/list1"/>
    <dgm:cxn modelId="{44712310-E39C-4B45-8E88-597B62808579}" type="presParOf" srcId="{B2B28A94-553F-4B8E-BA9B-45A31E560CBA}" destId="{FD2EDA39-58AA-41F3-A769-29F8BBD18C2C}" srcOrd="3" destOrd="0" presId="urn:microsoft.com/office/officeart/2005/8/layout/list1"/>
    <dgm:cxn modelId="{6AE50CCE-5AC5-40EA-9C55-9CF15C28F4D7}" type="presParOf" srcId="{B2B28A94-553F-4B8E-BA9B-45A31E560CBA}" destId="{A9FA7B9F-4065-4E5D-83FC-01DC84E5FCBA}" srcOrd="4" destOrd="0" presId="urn:microsoft.com/office/officeart/2005/8/layout/list1"/>
    <dgm:cxn modelId="{26F0CBDF-0472-4EEF-9E22-E39396DAA0E8}" type="presParOf" srcId="{A9FA7B9F-4065-4E5D-83FC-01DC84E5FCBA}" destId="{4DB07D82-E215-45D4-8566-DBDCB4187158}" srcOrd="0" destOrd="0" presId="urn:microsoft.com/office/officeart/2005/8/layout/list1"/>
    <dgm:cxn modelId="{C5BF3D6C-BA1D-4BFA-BB1D-75FE9E8453AA}" type="presParOf" srcId="{A9FA7B9F-4065-4E5D-83FC-01DC84E5FCBA}" destId="{17B2D299-1406-4F73-A485-414009BF8A75}" srcOrd="1" destOrd="0" presId="urn:microsoft.com/office/officeart/2005/8/layout/list1"/>
    <dgm:cxn modelId="{098DD844-5B0B-4967-9168-78649D5460D3}" type="presParOf" srcId="{B2B28A94-553F-4B8E-BA9B-45A31E560CBA}" destId="{45B086E1-0A9C-4C76-932E-875BAA0493B4}" srcOrd="5" destOrd="0" presId="urn:microsoft.com/office/officeart/2005/8/layout/list1"/>
    <dgm:cxn modelId="{861A5FAF-536A-48B8-8B9D-CD1F718B7068}" type="presParOf" srcId="{B2B28A94-553F-4B8E-BA9B-45A31E560CBA}" destId="{A13F702D-B3B9-4918-9435-BD0070E9EB2A}" srcOrd="6" destOrd="0" presId="urn:microsoft.com/office/officeart/2005/8/layout/list1"/>
    <dgm:cxn modelId="{5C274C3B-0B5C-4CCB-8FEB-E86EDFFD4A4B}" type="presParOf" srcId="{B2B28A94-553F-4B8E-BA9B-45A31E560CBA}" destId="{7EF3F091-5AC2-46EA-9F1F-B5478F5D766C}" srcOrd="7" destOrd="0" presId="urn:microsoft.com/office/officeart/2005/8/layout/list1"/>
    <dgm:cxn modelId="{5D30E00B-2317-4CB2-BD78-CB62D7D8CE21}" type="presParOf" srcId="{B2B28A94-553F-4B8E-BA9B-45A31E560CBA}" destId="{68C9E60B-7371-4CF4-8018-8CAA1A18B3AC}" srcOrd="8" destOrd="0" presId="urn:microsoft.com/office/officeart/2005/8/layout/list1"/>
    <dgm:cxn modelId="{B501445E-B337-4579-A334-4CF7C49F109D}" type="presParOf" srcId="{68C9E60B-7371-4CF4-8018-8CAA1A18B3AC}" destId="{37CB48DA-5B50-4957-B0DA-A09E0CB9BE64}" srcOrd="0" destOrd="0" presId="urn:microsoft.com/office/officeart/2005/8/layout/list1"/>
    <dgm:cxn modelId="{64B52264-4A87-4F15-8148-9FD8F4D385C0}" type="presParOf" srcId="{68C9E60B-7371-4CF4-8018-8CAA1A18B3AC}" destId="{998B9A72-C187-40E8-B1E0-9DACD187D70E}" srcOrd="1" destOrd="0" presId="urn:microsoft.com/office/officeart/2005/8/layout/list1"/>
    <dgm:cxn modelId="{52C6B5B9-08DF-4335-84A6-C34AD6A0A214}" type="presParOf" srcId="{B2B28A94-553F-4B8E-BA9B-45A31E560CBA}" destId="{B9652673-1865-4270-BA8E-43E4D971120C}" srcOrd="9" destOrd="0" presId="urn:microsoft.com/office/officeart/2005/8/layout/list1"/>
    <dgm:cxn modelId="{EABFC595-2700-4B1B-915B-9E3B6A894493}" type="presParOf" srcId="{B2B28A94-553F-4B8E-BA9B-45A31E560CBA}" destId="{D961A768-43B2-4806-9132-7219429D37E8}" srcOrd="10" destOrd="0" presId="urn:microsoft.com/office/officeart/2005/8/layout/list1"/>
    <dgm:cxn modelId="{F1F927CC-6744-495F-A87E-BC3A52B80828}" type="presParOf" srcId="{B2B28A94-553F-4B8E-BA9B-45A31E560CBA}" destId="{6A34827C-EA5B-4DDC-8D10-669524B181E2}" srcOrd="11" destOrd="0" presId="urn:microsoft.com/office/officeart/2005/8/layout/list1"/>
    <dgm:cxn modelId="{FE1FDB49-2D3C-482C-A5E0-6B2848B6B2B4}" type="presParOf" srcId="{B2B28A94-553F-4B8E-BA9B-45A31E560CBA}" destId="{34A1BC6C-AB9B-402C-A156-982D92613985}" srcOrd="12" destOrd="0" presId="urn:microsoft.com/office/officeart/2005/8/layout/list1"/>
    <dgm:cxn modelId="{9CB18D92-455D-480B-B61B-D0C72BC7B1CC}" type="presParOf" srcId="{34A1BC6C-AB9B-402C-A156-982D92613985}" destId="{8AEDDA1C-8B1B-448C-9ECB-60DCF8140964}" srcOrd="0" destOrd="0" presId="urn:microsoft.com/office/officeart/2005/8/layout/list1"/>
    <dgm:cxn modelId="{FFD121D8-CA76-413E-95B9-DF74458D6FAF}" type="presParOf" srcId="{34A1BC6C-AB9B-402C-A156-982D92613985}" destId="{4DA25614-9AFC-40E1-9128-0877F684F1BB}" srcOrd="1" destOrd="0" presId="urn:microsoft.com/office/officeart/2005/8/layout/list1"/>
    <dgm:cxn modelId="{0C0F99FC-54F4-4445-A518-877CB1298A21}" type="presParOf" srcId="{B2B28A94-553F-4B8E-BA9B-45A31E560CBA}" destId="{8F455E95-35E9-44FF-A222-9103D8819EBF}" srcOrd="13" destOrd="0" presId="urn:microsoft.com/office/officeart/2005/8/layout/list1"/>
    <dgm:cxn modelId="{C08822A6-AE6B-4F9C-95D5-327E49333356}" type="presParOf" srcId="{B2B28A94-553F-4B8E-BA9B-45A31E560CBA}" destId="{D177990E-5513-4CC7-A9A9-06577FDD1545}" srcOrd="14" destOrd="0" presId="urn:microsoft.com/office/officeart/2005/8/layout/list1"/>
    <dgm:cxn modelId="{FD194BEA-8F94-477C-A1AF-7A5400F6245B}" type="presParOf" srcId="{B2B28A94-553F-4B8E-BA9B-45A31E560CBA}" destId="{09C792F7-1EFC-4C22-B597-07AD5CB23815}" srcOrd="15" destOrd="0" presId="urn:microsoft.com/office/officeart/2005/8/layout/list1"/>
    <dgm:cxn modelId="{D153A965-4D6E-46FF-9AC5-6A442B5AEDF3}" type="presParOf" srcId="{B2B28A94-553F-4B8E-BA9B-45A31E560CBA}" destId="{4DE7DC93-8307-4497-A7E8-4B2BDB5867FC}" srcOrd="16" destOrd="0" presId="urn:microsoft.com/office/officeart/2005/8/layout/list1"/>
    <dgm:cxn modelId="{B9E4D846-B36F-430E-832C-7A510A03DCFA}" type="presParOf" srcId="{4DE7DC93-8307-4497-A7E8-4B2BDB5867FC}" destId="{8844EC9E-2879-40E6-8049-C3E28FC39C31}" srcOrd="0" destOrd="0" presId="urn:microsoft.com/office/officeart/2005/8/layout/list1"/>
    <dgm:cxn modelId="{E5BCFCCA-F642-4D36-B178-75807F016B08}" type="presParOf" srcId="{4DE7DC93-8307-4497-A7E8-4B2BDB5867FC}" destId="{F2027672-5742-489C-BC7F-3B8D410B65DD}" srcOrd="1" destOrd="0" presId="urn:microsoft.com/office/officeart/2005/8/layout/list1"/>
    <dgm:cxn modelId="{356551B5-7B71-4162-A5A6-7462306F909B}" type="presParOf" srcId="{B2B28A94-553F-4B8E-BA9B-45A31E560CBA}" destId="{AE97BFE0-6CFF-46F0-BA1F-37F14C041FDA}" srcOrd="17" destOrd="0" presId="urn:microsoft.com/office/officeart/2005/8/layout/list1"/>
    <dgm:cxn modelId="{AF463E29-FD72-4BA8-BF44-78E6C2CC849A}" type="presParOf" srcId="{B2B28A94-553F-4B8E-BA9B-45A31E560CBA}" destId="{6A0A6936-22A8-459E-80D7-F0224F2EED4E}" srcOrd="18" destOrd="0" presId="urn:microsoft.com/office/officeart/2005/8/layout/list1"/>
    <dgm:cxn modelId="{183F811B-F400-4D7C-9A6E-1983980910FA}" type="presParOf" srcId="{B2B28A94-553F-4B8E-BA9B-45A31E560CBA}" destId="{DE8EE385-CCCD-4FCB-BB9B-1F11B75F6AC1}" srcOrd="19" destOrd="0" presId="urn:microsoft.com/office/officeart/2005/8/layout/list1"/>
    <dgm:cxn modelId="{17082F62-4930-489E-9DCC-CB0B25E324DC}" type="presParOf" srcId="{B2B28A94-553F-4B8E-BA9B-45A31E560CBA}" destId="{9799B372-11DC-4F6C-B7DA-E60340CAF5FE}" srcOrd="20" destOrd="0" presId="urn:microsoft.com/office/officeart/2005/8/layout/list1"/>
    <dgm:cxn modelId="{7CDF574C-6A92-4E55-AB22-F0AFBC28294F}" type="presParOf" srcId="{9799B372-11DC-4F6C-B7DA-E60340CAF5FE}" destId="{618B2D0C-B524-4884-98FC-E39F629146E0}" srcOrd="0" destOrd="0" presId="urn:microsoft.com/office/officeart/2005/8/layout/list1"/>
    <dgm:cxn modelId="{9FFE735E-6C39-4B01-AEA7-6BBB04520CB9}" type="presParOf" srcId="{9799B372-11DC-4F6C-B7DA-E60340CAF5FE}" destId="{6EE9E3CB-8245-4A0F-828F-7DB5B16DB4AB}" srcOrd="1" destOrd="0" presId="urn:microsoft.com/office/officeart/2005/8/layout/list1"/>
    <dgm:cxn modelId="{1A91747E-C9D8-4614-B2F9-CEEF1EE896E6}" type="presParOf" srcId="{B2B28A94-553F-4B8E-BA9B-45A31E560CBA}" destId="{CE236D5A-EF85-4894-8E33-E4C286EB8949}" srcOrd="21" destOrd="0" presId="urn:microsoft.com/office/officeart/2005/8/layout/list1"/>
    <dgm:cxn modelId="{32101D38-2D43-48DC-B07C-9B604CFD6A9E}" type="presParOf" srcId="{B2B28A94-553F-4B8E-BA9B-45A31E560CBA}" destId="{F1DDA334-E420-4FB4-96F4-546B02ACB28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83F2D-AA05-4888-A14C-A5F90B1E1650}">
      <dsp:nvSpPr>
        <dsp:cNvPr id="0" name=""/>
        <dsp:cNvSpPr/>
      </dsp:nvSpPr>
      <dsp:spPr>
        <a:xfrm rot="430106">
          <a:off x="21816" y="1854698"/>
          <a:ext cx="10471966" cy="957852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5F1CA-3C34-4854-8FC1-707EDD72AA3C}">
      <dsp:nvSpPr>
        <dsp:cNvPr id="0" name=""/>
        <dsp:cNvSpPr/>
      </dsp:nvSpPr>
      <dsp:spPr>
        <a:xfrm>
          <a:off x="6038278" y="370187"/>
          <a:ext cx="3154680" cy="186690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2BF2C-F22D-4C2A-B52E-E00C5170FF68}">
      <dsp:nvSpPr>
        <dsp:cNvPr id="0" name=""/>
        <dsp:cNvSpPr/>
      </dsp:nvSpPr>
      <dsp:spPr>
        <a:xfrm>
          <a:off x="0" y="-144734"/>
          <a:ext cx="6713562" cy="224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Costs need to be </a:t>
          </a:r>
          <a:r>
            <a:rPr lang="en-US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low enough </a:t>
          </a: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to offer value for money, and prevent profiteering</a:t>
          </a:r>
          <a:endParaRPr lang="en-AU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-144734"/>
        <a:ext cx="6713562" cy="2249714"/>
      </dsp:txXfrm>
    </dsp:sp>
    <dsp:sp modelId="{0B0C2629-3E33-4D36-97A5-33AAC05D3DAD}">
      <dsp:nvSpPr>
        <dsp:cNvPr id="0" name=""/>
        <dsp:cNvSpPr/>
      </dsp:nvSpPr>
      <dsp:spPr>
        <a:xfrm>
          <a:off x="876159" y="2395998"/>
          <a:ext cx="3154680" cy="186690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143DB-4E6B-408B-BB3A-D6A845BA96D7}">
      <dsp:nvSpPr>
        <dsp:cNvPr id="0" name=""/>
        <dsp:cNvSpPr/>
      </dsp:nvSpPr>
      <dsp:spPr>
        <a:xfrm>
          <a:off x="3775857" y="2833009"/>
          <a:ext cx="6739742" cy="183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But costs should be </a:t>
          </a:r>
          <a:r>
            <a:rPr lang="en-US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high enough </a:t>
          </a: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to ensure capacity, quality, decent work, attract/retain staff</a:t>
          </a:r>
          <a:endParaRPr lang="en-AU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5857" y="2833009"/>
        <a:ext cx="6739742" cy="1834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1D087-60CD-41EC-A55E-FFC7D26ED718}">
      <dsp:nvSpPr>
        <dsp:cNvPr id="0" name=""/>
        <dsp:cNvSpPr/>
      </dsp:nvSpPr>
      <dsp:spPr>
        <a:xfrm>
          <a:off x="1746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Sector Funding Rate </a:t>
          </a:r>
          <a:endParaRPr lang="en-AU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0763" y="822393"/>
        <a:ext cx="1636922" cy="1636922"/>
      </dsp:txXfrm>
    </dsp:sp>
    <dsp:sp modelId="{E1D3F341-B3F8-4794-8DAC-7A6DCC113698}">
      <dsp:nvSpPr>
        <dsp:cNvPr id="0" name=""/>
        <dsp:cNvSpPr/>
      </dsp:nvSpPr>
      <dsp:spPr>
        <a:xfrm>
          <a:off x="6520645" y="969309"/>
          <a:ext cx="1342675" cy="134267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2100" kern="1200"/>
        </a:p>
      </dsp:txBody>
      <dsp:txXfrm>
        <a:off x="6698617" y="1482748"/>
        <a:ext cx="986731" cy="315797"/>
      </dsp:txXfrm>
    </dsp:sp>
    <dsp:sp modelId="{E5F5EF05-436C-46A3-8AC8-DB1F83E54EA7}">
      <dsp:nvSpPr>
        <dsp:cNvPr id="0" name=""/>
        <dsp:cNvSpPr/>
      </dsp:nvSpPr>
      <dsp:spPr>
        <a:xfrm>
          <a:off x="4035327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 × 0.8</a:t>
          </a:r>
        </a:p>
      </dsp:txBody>
      <dsp:txXfrm>
        <a:off x="4374344" y="822393"/>
        <a:ext cx="1636922" cy="1636922"/>
      </dsp:txXfrm>
    </dsp:sp>
    <dsp:sp modelId="{7C2FBA33-B16A-4BFA-86C2-E9D42D144407}">
      <dsp:nvSpPr>
        <dsp:cNvPr id="0" name=""/>
        <dsp:cNvSpPr/>
      </dsp:nvSpPr>
      <dsp:spPr>
        <a:xfrm>
          <a:off x="2504352" y="969309"/>
          <a:ext cx="1342675" cy="134267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2100" kern="1200"/>
        </a:p>
      </dsp:txBody>
      <dsp:txXfrm>
        <a:off x="2682324" y="1245900"/>
        <a:ext cx="986731" cy="789493"/>
      </dsp:txXfrm>
    </dsp:sp>
    <dsp:sp modelId="{80D3E159-3D78-42E4-9EAF-DC5309527E76}">
      <dsp:nvSpPr>
        <dsp:cNvPr id="0" name=""/>
        <dsp:cNvSpPr/>
      </dsp:nvSpPr>
      <dsp:spPr>
        <a:xfrm>
          <a:off x="8068908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 × 0.2</a:t>
          </a:r>
          <a:endParaRPr lang="en-AU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407925" y="822393"/>
        <a:ext cx="1636922" cy="1636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70F1A-95B7-41E7-B60D-4238601D8EB3}">
      <dsp:nvSpPr>
        <dsp:cNvPr id="0" name=""/>
        <dsp:cNvSpPr/>
      </dsp:nvSpPr>
      <dsp:spPr>
        <a:xfrm rot="19200000">
          <a:off x="679728" y="1151757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6628" y="1229875"/>
        <a:ext cx="2611137" cy="1723779"/>
      </dsp:txXfrm>
    </dsp:sp>
    <dsp:sp modelId="{D7B0D9BF-7A74-4AF4-A470-32FD41CEC5B1}">
      <dsp:nvSpPr>
        <dsp:cNvPr id="0" name=""/>
        <dsp:cNvSpPr/>
      </dsp:nvSpPr>
      <dsp:spPr>
        <a:xfrm>
          <a:off x="3863764" y="430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52231" y="88897"/>
        <a:ext cx="2611137" cy="1723779"/>
      </dsp:txXfrm>
    </dsp:sp>
    <dsp:sp modelId="{32F6ABD5-CB3A-4F2F-A1BD-37943938AE57}">
      <dsp:nvSpPr>
        <dsp:cNvPr id="0" name=""/>
        <dsp:cNvSpPr/>
      </dsp:nvSpPr>
      <dsp:spPr>
        <a:xfrm rot="2400000">
          <a:off x="7027020" y="1151761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 in SCHADS Award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87054" y="1229879"/>
        <a:ext cx="2611137" cy="1723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D754A-D6B4-4A11-8D54-3BC7E7C4EA2E}">
      <dsp:nvSpPr>
        <dsp:cNvPr id="0" name=""/>
        <dsp:cNvSpPr/>
      </dsp:nvSpPr>
      <dsp:spPr>
        <a:xfrm>
          <a:off x="0" y="26946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AEF53-33CA-48DF-83A4-DE158AE80F22}">
      <dsp:nvSpPr>
        <dsp:cNvPr id="0" name=""/>
        <dsp:cNvSpPr/>
      </dsp:nvSpPr>
      <dsp:spPr>
        <a:xfrm>
          <a:off x="624493" y="1854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1. A revised approach to indexation</a:t>
          </a:r>
        </a:p>
      </dsp:txBody>
      <dsp:txXfrm>
        <a:off x="648991" y="43038"/>
        <a:ext cx="8693915" cy="452844"/>
      </dsp:txXfrm>
    </dsp:sp>
    <dsp:sp modelId="{A13F702D-B3B9-4918-9435-BD0070E9EB2A}">
      <dsp:nvSpPr>
        <dsp:cNvPr id="0" name=""/>
        <dsp:cNvSpPr/>
      </dsp:nvSpPr>
      <dsp:spPr>
        <a:xfrm>
          <a:off x="0" y="104058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2D299-1406-4F73-A485-414009BF8A75}">
      <dsp:nvSpPr>
        <dsp:cNvPr id="0" name=""/>
        <dsp:cNvSpPr/>
      </dsp:nvSpPr>
      <dsp:spPr>
        <a:xfrm>
          <a:off x="624493" y="78966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2.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Review ACT funding streams to ensure full cost coverage </a:t>
          </a:r>
          <a:endParaRPr lang="en-AU" sz="2000" b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sp:txBody>
      <dsp:txXfrm>
        <a:off x="648991" y="814158"/>
        <a:ext cx="8693915" cy="452844"/>
      </dsp:txXfrm>
    </dsp:sp>
    <dsp:sp modelId="{D961A768-43B2-4806-9132-7219429D37E8}">
      <dsp:nvSpPr>
        <dsp:cNvPr id="0" name=""/>
        <dsp:cNvSpPr/>
      </dsp:nvSpPr>
      <dsp:spPr>
        <a:xfrm>
          <a:off x="0" y="181170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B9A72-C187-40E8-B1E0-9DACD187D70E}">
      <dsp:nvSpPr>
        <dsp:cNvPr id="0" name=""/>
        <dsp:cNvSpPr/>
      </dsp:nvSpPr>
      <dsp:spPr>
        <a:xfrm>
          <a:off x="624493" y="156078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3.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Continue to encourage efficiencies, to reduce cost pressures</a:t>
          </a:r>
          <a:endParaRPr lang="en-AU" sz="2000" b="1" i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sp:txBody>
      <dsp:txXfrm>
        <a:off x="648991" y="1585278"/>
        <a:ext cx="8693915" cy="452844"/>
      </dsp:txXfrm>
    </dsp:sp>
    <dsp:sp modelId="{D177990E-5513-4CC7-A9A9-06577FDD1545}">
      <dsp:nvSpPr>
        <dsp:cNvPr id="0" name=""/>
        <dsp:cNvSpPr/>
      </dsp:nvSpPr>
      <dsp:spPr>
        <a:xfrm>
          <a:off x="0" y="258282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25614-9AFC-40E1-9128-0877F684F1BB}">
      <dsp:nvSpPr>
        <dsp:cNvPr id="0" name=""/>
        <dsp:cNvSpPr/>
      </dsp:nvSpPr>
      <dsp:spPr>
        <a:xfrm>
          <a:off x="624493" y="233190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4. Build sector capacity to accurately cost services</a:t>
          </a:r>
        </a:p>
      </dsp:txBody>
      <dsp:txXfrm>
        <a:off x="648991" y="2356398"/>
        <a:ext cx="8693915" cy="452844"/>
      </dsp:txXfrm>
    </dsp:sp>
    <dsp:sp modelId="{6A0A6936-22A8-459E-80D7-F0224F2EED4E}">
      <dsp:nvSpPr>
        <dsp:cNvPr id="0" name=""/>
        <dsp:cNvSpPr/>
      </dsp:nvSpPr>
      <dsp:spPr>
        <a:xfrm>
          <a:off x="0" y="335394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27672-5742-489C-BC7F-3B8D410B65DD}">
      <dsp:nvSpPr>
        <dsp:cNvPr id="0" name=""/>
        <dsp:cNvSpPr/>
      </dsp:nvSpPr>
      <dsp:spPr>
        <a:xfrm>
          <a:off x="624493" y="310302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5. Boost funding for areas of unmet need</a:t>
          </a:r>
          <a:endParaRPr lang="en-AU" sz="2000" b="1" i="0" kern="1200" dirty="0"/>
        </a:p>
      </dsp:txBody>
      <dsp:txXfrm>
        <a:off x="648991" y="3127518"/>
        <a:ext cx="8693915" cy="452844"/>
      </dsp:txXfrm>
    </dsp:sp>
    <dsp:sp modelId="{F1DDA334-E420-4FB4-96F4-546B02ACB287}">
      <dsp:nvSpPr>
        <dsp:cNvPr id="0" name=""/>
        <dsp:cNvSpPr/>
      </dsp:nvSpPr>
      <dsp:spPr>
        <a:xfrm>
          <a:off x="0" y="412506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9E3CB-8245-4A0F-828F-7DB5B16DB4AB}">
      <dsp:nvSpPr>
        <dsp:cNvPr id="0" name=""/>
        <dsp:cNvSpPr/>
      </dsp:nvSpPr>
      <dsp:spPr>
        <a:xfrm>
          <a:off x="624493" y="387414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6. Prioritise early intervention and prevention</a:t>
          </a:r>
        </a:p>
      </dsp:txBody>
      <dsp:txXfrm>
        <a:off x="648991" y="3898638"/>
        <a:ext cx="8693915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6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9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05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5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3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2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9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5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1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9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90281" y="727049"/>
            <a:ext cx="6021559" cy="814966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</p:sldLayoutIdLst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5706290" y="372291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11/02/2022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hyperlink" Target="mailto:n.cortis@unsw.edu.au" TargetMode="Externa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9348-96F8-4B14-B332-D981B988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67" y="2271106"/>
            <a:ext cx="6824312" cy="2467364"/>
          </a:xfrm>
        </p:spPr>
        <p:txBody>
          <a:bodyPr/>
          <a:lstStyle/>
          <a:p>
            <a:r>
              <a:rPr lang="en-US" sz="5400" b="1" dirty="0"/>
              <a:t>Counting the Costs</a:t>
            </a:r>
            <a:r>
              <a:rPr lang="en-US" sz="4400" b="1" dirty="0"/>
              <a:t>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3200" i="1" dirty="0"/>
              <a:t>Sustainable funding for the ACT Community Services Sector</a:t>
            </a:r>
            <a:endParaRPr lang="en-AU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5B13E-183C-458D-B736-26D561BF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59" y="461647"/>
            <a:ext cx="3725068" cy="14947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BA92E5-8BA8-42D1-AE34-E53A6335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259" y="5152578"/>
            <a:ext cx="3834678" cy="1494721"/>
          </a:xfrm>
        </p:spPr>
        <p:txBody>
          <a:bodyPr>
            <a:noAutofit/>
          </a:bodyPr>
          <a:lstStyle/>
          <a:p>
            <a:r>
              <a:rPr lang="en-US" sz="2000" b="1" dirty="0"/>
              <a:t>Research Team: </a:t>
            </a:r>
          </a:p>
          <a:p>
            <a:r>
              <a:rPr lang="en-US" sz="2000" dirty="0"/>
              <a:t>A/Prof Natasha Cortis</a:t>
            </a:r>
          </a:p>
          <a:p>
            <a:r>
              <a:rPr lang="en-US" sz="2000" dirty="0"/>
              <a:t>Dr Megan Blaxland</a:t>
            </a:r>
          </a:p>
          <a:p>
            <a:r>
              <a:rPr lang="en-US" sz="2000" dirty="0"/>
              <a:t>Dr Liz Adamson</a:t>
            </a:r>
          </a:p>
          <a:p>
            <a:endParaRPr lang="en-US" sz="2000" dirty="0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4869DF7C-AD63-49B2-A816-119F514BA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4259" y="2697223"/>
            <a:ext cx="2939212" cy="2204410"/>
          </a:xfrm>
          <a:prstGeom prst="rect">
            <a:avLst/>
          </a:prstGeom>
        </p:spPr>
      </p:pic>
      <p:pic>
        <p:nvPicPr>
          <p:cNvPr id="4" name="Graphic 3" descr="Volume with solid fill">
            <a:extLst>
              <a:ext uri="{FF2B5EF4-FFF2-40B4-BE49-F238E27FC236}">
                <a16:creationId xmlns:a16="http://schemas.microsoft.com/office/drawing/2014/main" id="{CFC24AB9-3106-4BE4-B6AE-9801D60177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3064" y="6078560"/>
            <a:ext cx="547956" cy="547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5A0643-E660-435E-97A2-9CCC199CD958}"/>
              </a:ext>
            </a:extLst>
          </p:cNvPr>
          <p:cNvSpPr txBox="1"/>
          <p:nvPr/>
        </p:nvSpPr>
        <p:spPr>
          <a:xfrm>
            <a:off x="1041020" y="6167872"/>
            <a:ext cx="324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Audio on for narration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50012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89"/>
    </mc:Choice>
    <mc:Fallback>
      <p:transition spd="slow" advTm="4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0ABA-0D65-4967-8111-74DDA126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20486"/>
            <a:ext cx="7098867" cy="630345"/>
          </a:xfrm>
        </p:spPr>
        <p:txBody>
          <a:bodyPr>
            <a:noAutofit/>
          </a:bodyPr>
          <a:lstStyle/>
          <a:p>
            <a:r>
              <a:rPr lang="en-US" sz="3200" dirty="0"/>
              <a:t>Costs associated with contracting</a:t>
            </a:r>
            <a:endParaRPr lang="en-AU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8B6F0A-B3FE-450A-8A7F-6C828C1657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4230461"/>
              </p:ext>
            </p:extLst>
          </p:nvPr>
        </p:nvGraphicFramePr>
        <p:xfrm>
          <a:off x="839787" y="1836257"/>
          <a:ext cx="8449687" cy="3795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712">
                  <a:extLst>
                    <a:ext uri="{9D8B030D-6E8A-4147-A177-3AD203B41FA5}">
                      <a16:colId xmlns:a16="http://schemas.microsoft.com/office/drawing/2014/main" val="2274393079"/>
                    </a:ext>
                  </a:extLst>
                </a:gridCol>
                <a:gridCol w="2786975">
                  <a:extLst>
                    <a:ext uri="{9D8B030D-6E8A-4147-A177-3AD203B41FA5}">
                      <a16:colId xmlns:a16="http://schemas.microsoft.com/office/drawing/2014/main" val="4093006219"/>
                    </a:ext>
                  </a:extLst>
                </a:gridCol>
              </a:tblGrid>
              <a:tr h="644236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3291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Reporting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36%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18375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Regulatory compliance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29%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1375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Monitoring and evaluation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17550"/>
                  </a:ext>
                </a:extLst>
              </a:tr>
              <a:tr h="1140103">
                <a:tc>
                  <a:txBody>
                    <a:bodyPr/>
                    <a:lstStyle/>
                    <a:p>
                      <a:r>
                        <a:rPr lang="en-US" sz="2000" dirty="0"/>
                        <a:t>Applying for grants and contracts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1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32FF74-DD59-4392-919A-B23DBC46CE1C}"/>
              </a:ext>
            </a:extLst>
          </p:cNvPr>
          <p:cNvSpPr txBox="1"/>
          <p:nvPr/>
        </p:nvSpPr>
        <p:spPr>
          <a:xfrm>
            <a:off x="713563" y="6217288"/>
            <a:ext cx="105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2021, who together rated 100 streams of ACT funding</a:t>
            </a:r>
            <a:endParaRPr lang="en-AU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821061-104A-440C-BAD0-44CA4DF6F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01"/>
    </mc:Choice>
    <mc:Fallback>
      <p:transition spd="slow" advTm="5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9455-E5F2-4C5A-9679-2C936D53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0596"/>
          </a:xfrm>
        </p:spPr>
        <p:txBody>
          <a:bodyPr>
            <a:normAutofit/>
          </a:bodyPr>
          <a:lstStyle/>
          <a:p>
            <a:r>
              <a:rPr lang="en-US" sz="3600" b="1" dirty="0"/>
              <a:t>In the last 3 years...</a:t>
            </a:r>
            <a:endParaRPr lang="en-AU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2ECC-2E1C-4521-B5AF-443E1530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491"/>
            <a:ext cx="10515600" cy="471047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61% decided </a:t>
            </a:r>
            <a:r>
              <a:rPr lang="en-US" b="1" u="sng" dirty="0"/>
              <a:t>not to apply for ACT funding </a:t>
            </a:r>
            <a:r>
              <a:rPr lang="en-US" dirty="0"/>
              <a:t>because the funds available wouldn’t cover costs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i="1" dirty="0">
                <a:sym typeface="Wingdings" panose="05000000000000000000" pitchFamily="2" charset="2"/>
              </a:rPr>
              <a:t>thinning the market</a:t>
            </a:r>
            <a:endParaRPr lang="en-US" i="1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56% of </a:t>
            </a:r>
            <a:r>
              <a:rPr lang="en-US" dirty="0" err="1"/>
              <a:t>organisations</a:t>
            </a:r>
            <a:r>
              <a:rPr lang="en-US" dirty="0"/>
              <a:t> have applied, even though they’ve had to cross-subsidize ACT programs with funds from elsewhere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53% have had to draw on financial reserves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47% have incurred a loss on programs delivered for the ACT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25% have offered services at below-cost to ensure they were competitive</a:t>
            </a:r>
          </a:p>
          <a:p>
            <a:pPr>
              <a:lnSpc>
                <a:spcPct val="100000"/>
              </a:lnSpc>
              <a:buNone/>
            </a:pP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438CE-B962-4B82-8707-5D76BE62F878}"/>
              </a:ext>
            </a:extLst>
          </p:cNvPr>
          <p:cNvSpPr txBox="1"/>
          <p:nvPr/>
        </p:nvSpPr>
        <p:spPr>
          <a:xfrm>
            <a:off x="3664581" y="6308208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</a:t>
            </a:r>
            <a:r>
              <a:rPr lang="en-US" dirty="0" err="1"/>
              <a:t>organisational</a:t>
            </a:r>
            <a:r>
              <a:rPr lang="en-US" dirty="0"/>
              <a:t> leaders in 2021.</a:t>
            </a:r>
            <a:endParaRPr lang="en-AU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E9034D-D039-4A2C-AB32-6E42E0C6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7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07"/>
    </mc:Choice>
    <mc:Fallback>
      <p:transition spd="slow" advTm="6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2C4E-B301-4682-B8C0-352C1447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83686" cy="859518"/>
          </a:xfrm>
        </p:spPr>
        <p:txBody>
          <a:bodyPr>
            <a:noAutofit/>
          </a:bodyPr>
          <a:lstStyle/>
          <a:p>
            <a:r>
              <a:rPr lang="en-US" sz="3200" b="1" dirty="0" err="1"/>
              <a:t>Organisations</a:t>
            </a:r>
            <a:r>
              <a:rPr lang="en-US" sz="3200" b="1" dirty="0"/>
              <a:t> try to buffer the impacts of cost pressure</a:t>
            </a:r>
            <a:endParaRPr lang="en-A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9EF0-970F-4795-899F-EF2336C4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929"/>
            <a:ext cx="10836729" cy="4789034"/>
          </a:xfrm>
        </p:spPr>
        <p:txBody>
          <a:bodyPr>
            <a:normAutofit/>
          </a:bodyPr>
          <a:lstStyle/>
          <a:p>
            <a:r>
              <a:rPr lang="en-US" sz="2400" dirty="0"/>
              <a:t>The most common response is to encourage creative solutions to resource constraints (59% of orgs) or introduce new efficiencies to free up funds (56%)</a:t>
            </a:r>
          </a:p>
          <a:p>
            <a:r>
              <a:rPr lang="en-US" sz="2400" dirty="0"/>
              <a:t>But other </a:t>
            </a:r>
            <a:r>
              <a:rPr lang="en-US" sz="2400" b="1" u="sng" dirty="0"/>
              <a:t>responses are concerning</a:t>
            </a:r>
            <a:r>
              <a:rPr lang="en-US" sz="24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51% of orgs have responded by using casual/short term staff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39% respond by getting workers to perform tasks above their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38% use volunteers because they have insufficient funds to pay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34% have targeted specific clients due to limited funds/staffing constraints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30% have needed workers to perform unpaid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25% have hired staff with qualifications below what the role ideally requires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17% have asked staff to perform duties in fewer hours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BED956-225A-48A6-B344-B107E40B9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0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12"/>
    </mc:Choice>
    <mc:Fallback>
      <p:transition spd="slow" advTm="6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0CA0-AA34-4C9C-B754-6D31A81F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ACT Government uses indexation to try to maintain the value of funding</a:t>
            </a:r>
            <a:endParaRPr lang="en-AU" b="1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1BC16CAE-E6B4-46CB-9FC1-74C14B11D2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5861472"/>
              </p:ext>
            </p:extLst>
          </p:nvPr>
        </p:nvGraphicFramePr>
        <p:xfrm>
          <a:off x="968188" y="2061882"/>
          <a:ext cx="10385612" cy="4607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067D8A5-3FDB-4DF6-BDBD-D55C67D20C42}"/>
              </a:ext>
            </a:extLst>
          </p:cNvPr>
          <p:cNvSpPr txBox="1"/>
          <p:nvPr/>
        </p:nvSpPr>
        <p:spPr>
          <a:xfrm>
            <a:off x="7166291" y="5522259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Budget Outlook, Budget Paper No. 3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358F82-D017-4D87-B28C-1E3CAC708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7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83"/>
    </mc:Choice>
    <mc:Fallback>
      <p:transition spd="slow" advTm="4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4544-B221-4E03-859C-CE4A683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5" y="278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Indexation using the Community Sector Funding Rate, 2007-08 to 2021-22 (%)</a:t>
            </a:r>
            <a:endParaRPr lang="en-AU" sz="32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6E72A75-45B3-4826-8F5B-863BD420C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852392"/>
              </p:ext>
            </p:extLst>
          </p:nvPr>
        </p:nvGraphicFramePr>
        <p:xfrm>
          <a:off x="502024" y="1604075"/>
          <a:ext cx="8641975" cy="431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1534257-A8AE-4FB6-8845-E3F5F18EDABE}"/>
              </a:ext>
            </a:extLst>
          </p:cNvPr>
          <p:cNvSpPr txBox="1"/>
          <p:nvPr/>
        </p:nvSpPr>
        <p:spPr>
          <a:xfrm>
            <a:off x="9144000" y="3993811"/>
            <a:ext cx="2671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ACT Budget papers 2007-08 to </a:t>
            </a:r>
            <a:br>
              <a:rPr lang="en-US" dirty="0"/>
            </a:br>
            <a:r>
              <a:rPr lang="en-US" dirty="0"/>
              <a:t>2021-22 (Paper No. 3)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394D08-2530-4BCA-84E5-ADD2834A4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80"/>
    </mc:Choice>
    <mc:Fallback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4F54-2586-49D7-9A2A-5B3425AB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3" y="1679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SCHADS increases (Annual Wage Review) and indexation, 2014-15 to 2020-21 </a:t>
            </a:r>
            <a:endParaRPr lang="en-AU" sz="32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2279A0-1E87-457A-B9AF-F2903DB11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773543"/>
              </p:ext>
            </p:extLst>
          </p:nvPr>
        </p:nvGraphicFramePr>
        <p:xfrm>
          <a:off x="645459" y="1493464"/>
          <a:ext cx="10708341" cy="4584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579D75D-E6CA-425D-A1D6-6743F762886A}"/>
              </a:ext>
            </a:extLst>
          </p:cNvPr>
          <p:cNvSpPr txBox="1"/>
          <p:nvPr/>
        </p:nvSpPr>
        <p:spPr>
          <a:xfrm>
            <a:off x="645459" y="6078072"/>
            <a:ext cx="103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ACT Budget Papers and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https://calculate.fairwork.gov.au/FindYourAward.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ERO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increases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excluded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Award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Social, Community, Home Care and Disability Services Industry Award</a:t>
            </a:r>
            <a:r>
              <a:rPr lang="en-US" dirty="0"/>
              <a:t>.</a:t>
            </a: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5FAB1D-FAF5-45D8-827B-387F90D7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41"/>
    </mc:Choice>
    <mc:Fallback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A5DB-10FA-468A-97E1-B99FFBC1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25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Wingdings" panose="05000000000000000000" pitchFamily="2" charset="2"/>
              </a:rPr>
              <a:t>A revised approach to indexation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159F95-19C9-4205-ACB7-C922E5A6A76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78936035"/>
              </p:ext>
            </p:extLst>
          </p:nvPr>
        </p:nvGraphicFramePr>
        <p:xfrm>
          <a:off x="838200" y="1690688"/>
          <a:ext cx="10515600" cy="296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F68268-4B37-46C5-B2EA-CA490FC3B2B0}"/>
              </a:ext>
            </a:extLst>
          </p:cNvPr>
          <p:cNvSpPr/>
          <p:nvPr/>
        </p:nvSpPr>
        <p:spPr>
          <a:xfrm>
            <a:off x="4551219" y="4086656"/>
            <a:ext cx="3075708" cy="1212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Whichever is highest</a:t>
            </a:r>
            <a:endParaRPr lang="en-AU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FABF31-8E69-416A-B055-D4B52994DAE3}"/>
              </a:ext>
            </a:extLst>
          </p:cNvPr>
          <p:cNvSpPr/>
          <p:nvPr/>
        </p:nvSpPr>
        <p:spPr>
          <a:xfrm>
            <a:off x="2660073" y="5598674"/>
            <a:ext cx="6587836" cy="4072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at 6 monthly intervals</a:t>
            </a:r>
            <a:endParaRPr lang="en-AU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B7346B-D50D-4D69-9D4B-15F611EBE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63"/>
    </mc:Choice>
    <mc:Fallback>
      <p:transition spd="slow" advTm="5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97235F1-4F64-4FC3-869F-B5E9B9AA5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744727"/>
              </p:ext>
            </p:extLst>
          </p:nvPr>
        </p:nvGraphicFramePr>
        <p:xfrm>
          <a:off x="0" y="1392381"/>
          <a:ext cx="12489873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40D158-6208-497D-BE03-D0B6867FF715}"/>
              </a:ext>
            </a:extLst>
          </p:cNvPr>
          <p:cNvSpPr txBox="1"/>
          <p:nvPr/>
        </p:nvSpPr>
        <p:spPr>
          <a:xfrm>
            <a:off x="1309255" y="350335"/>
            <a:ext cx="748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</a:rPr>
              <a:t>Recommendations</a:t>
            </a:r>
            <a:endParaRPr lang="en-AU" sz="4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B577BC-61FA-43A8-944D-A6C67683F1C6}"/>
              </a:ext>
            </a:extLst>
          </p:cNvPr>
          <p:cNvSpPr/>
          <p:nvPr/>
        </p:nvSpPr>
        <p:spPr>
          <a:xfrm>
            <a:off x="9580420" y="1288473"/>
            <a:ext cx="1475508" cy="2847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address  rising costs</a:t>
            </a:r>
            <a:endParaRPr lang="en-A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A4A420-BEF2-4E5F-A74D-2FEFA8F6E990}"/>
              </a:ext>
            </a:extLst>
          </p:cNvPr>
          <p:cNvSpPr/>
          <p:nvPr/>
        </p:nvSpPr>
        <p:spPr>
          <a:xfrm>
            <a:off x="9580419" y="4408187"/>
            <a:ext cx="1475509" cy="1556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address rising demand</a:t>
            </a:r>
            <a:endParaRPr lang="en-A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254803-9680-4884-8338-0C5E66CD9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6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52"/>
    </mc:Choice>
    <mc:Fallback>
      <p:transition spd="slow" advTm="159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34BB-1625-4119-A4CA-5430FDFD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Conclusions…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D9E3-B839-4A49-A580-01D52CB7E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Too often, funds have not covered all that is required to meet needs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Financial pressures have accumulated, and orgs have to juggle too many competing needs and make too many compromises. 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Cost and demand pressures have risen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This is impacting on staff, service quality and access for clients, as well as </a:t>
            </a:r>
            <a:r>
              <a:rPr lang="en-US" dirty="0" err="1"/>
              <a:t>organisations</a:t>
            </a:r>
            <a:r>
              <a:rPr lang="en-US" dirty="0"/>
              <a:t> and government.</a:t>
            </a:r>
          </a:p>
          <a:p>
            <a:pPr>
              <a:lnSpc>
                <a:spcPts val="312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ts val="3120"/>
              </a:lnSpc>
              <a:spcBef>
                <a:spcPts val="0"/>
              </a:spcBef>
            </a:pPr>
            <a:r>
              <a:rPr lang="en-US" dirty="0"/>
              <a:t>But:</a:t>
            </a:r>
          </a:p>
          <a:p>
            <a:pPr marL="514350" indent="-51435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ACT is leading in seeking to tackle this set of challenges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There is significant commitment to work for change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564705-C129-410F-9D7E-3148D2153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92"/>
    </mc:Choice>
    <mc:Fallback>
      <p:transition spd="slow" advTm="5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9625-EA45-4750-B280-427F973D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422" y="262982"/>
            <a:ext cx="6244621" cy="1718212"/>
          </a:xfrm>
        </p:spPr>
        <p:txBody>
          <a:bodyPr/>
          <a:lstStyle/>
          <a:p>
            <a:r>
              <a:rPr lang="en-US" sz="6000" dirty="0"/>
              <a:t>Thank you!</a:t>
            </a:r>
            <a:endParaRPr lang="en-AU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DCB42-9417-480E-A588-591A25E46014}"/>
              </a:ext>
            </a:extLst>
          </p:cNvPr>
          <p:cNvSpPr txBox="1"/>
          <p:nvPr/>
        </p:nvSpPr>
        <p:spPr>
          <a:xfrm>
            <a:off x="1918168" y="2168329"/>
            <a:ext cx="5777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Questions / feedback welcome:</a:t>
            </a:r>
          </a:p>
          <a:p>
            <a:endParaRPr lang="en-US" sz="2000" b="1" dirty="0"/>
          </a:p>
          <a:p>
            <a:r>
              <a:rPr lang="en-US" sz="2000" b="1" dirty="0">
                <a:hlinkClick r:id="rId5"/>
              </a:rPr>
              <a:t>n.cortis@unsw.edu.au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93163-7CB1-4869-A464-D26132AC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395" y="2377535"/>
            <a:ext cx="1688237" cy="210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89F53-535D-4472-B4EF-B7AEE0857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87" t="12664" r="19292" b="34493"/>
          <a:stretch/>
        </p:blipFill>
        <p:spPr>
          <a:xfrm>
            <a:off x="6851395" y="4555247"/>
            <a:ext cx="1688237" cy="18247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7053D4-2EB1-4FB0-A993-C27D2F66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007" y="356317"/>
            <a:ext cx="2962930" cy="6127609"/>
          </a:xfrm>
        </p:spPr>
        <p:txBody>
          <a:bodyPr>
            <a:normAutofit/>
          </a:bodyPr>
          <a:lstStyle/>
          <a:p>
            <a:r>
              <a:rPr lang="en-US" sz="2000" b="1" dirty="0"/>
              <a:t>A/Prof Natasha Cortis</a:t>
            </a:r>
          </a:p>
          <a:p>
            <a:r>
              <a:rPr lang="en-US" sz="2000" dirty="0"/>
              <a:t>Project Lead</a:t>
            </a:r>
          </a:p>
          <a:p>
            <a:r>
              <a:rPr lang="en-US" sz="2000" dirty="0">
                <a:hlinkClick r:id="rId5"/>
              </a:rPr>
              <a:t>n.cortis@unsw.edu.au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b="1" dirty="0"/>
            </a:br>
            <a:r>
              <a:rPr lang="en-US" sz="2000" b="1" dirty="0"/>
              <a:t> </a:t>
            </a:r>
          </a:p>
          <a:p>
            <a:r>
              <a:rPr lang="en-US" sz="2000" b="1" dirty="0"/>
              <a:t>Megan Blaxland</a:t>
            </a:r>
            <a:br>
              <a:rPr lang="en-US" sz="2000" b="1" dirty="0"/>
            </a:br>
            <a:r>
              <a:rPr lang="en-US" sz="2000" dirty="0"/>
              <a:t>Senior Research Fellow</a:t>
            </a:r>
            <a:br>
              <a:rPr lang="en-US" sz="2000" dirty="0"/>
            </a:b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Dr Elizabeth Adamson</a:t>
            </a:r>
            <a:br>
              <a:rPr lang="en-US" sz="2000" b="1" dirty="0"/>
            </a:br>
            <a:r>
              <a:rPr lang="en-US" sz="2000" dirty="0"/>
              <a:t>Research Fellow</a:t>
            </a:r>
            <a:r>
              <a:rPr lang="en-US" sz="2000" b="1" dirty="0"/>
              <a:t> </a:t>
            </a:r>
            <a:endParaRPr lang="en-AU" sz="2000" b="1" dirty="0"/>
          </a:p>
        </p:txBody>
      </p:sp>
      <p:pic>
        <p:nvPicPr>
          <p:cNvPr id="1026" name="Picture 2" descr="Associate Professor Natasha   Cortis">
            <a:extLst>
              <a:ext uri="{FF2B5EF4-FFF2-40B4-BE49-F238E27FC236}">
                <a16:creationId xmlns:a16="http://schemas.microsoft.com/office/drawing/2014/main" id="{2D05A683-9894-4C9E-A28B-485C7586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95" y="356317"/>
            <a:ext cx="1688237" cy="19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1830A-843B-493B-9AD0-D819769098F9}"/>
              </a:ext>
            </a:extLst>
          </p:cNvPr>
          <p:cNvSpPr txBox="1"/>
          <p:nvPr/>
        </p:nvSpPr>
        <p:spPr>
          <a:xfrm>
            <a:off x="810491" y="4386792"/>
            <a:ext cx="4904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We are grateful for support from: The Community Services Industry Strategy Steering Group, the ACT Government; ACTCOSS; the project working group. And many sector leaders and workers who shared their experiences.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9A9691-1661-4550-B54E-1D8095DE5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4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0"/>
    </mc:Choice>
    <mc:Fallback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74A7-D6B1-4F25-8159-1F06C715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7BB62-27E0-46B7-8B62-436DA907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	The challenge of funding community services</a:t>
            </a:r>
          </a:p>
          <a:p>
            <a:r>
              <a:rPr lang="en-US" dirty="0"/>
              <a:t>2. 	Pressures affecting services in the ACT, and impacts</a:t>
            </a:r>
          </a:p>
          <a:p>
            <a:r>
              <a:rPr lang="en-US" dirty="0"/>
              <a:t>3. 	Addressing cost pressures through indexation</a:t>
            </a:r>
          </a:p>
          <a:p>
            <a:r>
              <a:rPr lang="en-US" dirty="0"/>
              <a:t>4.	Recommendations</a:t>
            </a:r>
          </a:p>
          <a:p>
            <a:endParaRPr lang="en-US" dirty="0"/>
          </a:p>
          <a:p>
            <a:r>
              <a:rPr lang="en-US" dirty="0"/>
              <a:t>Full information about the study and evidence sources is in the report.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C7C9C6-57FD-41AE-B600-FDA0CCC15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9"/>
    </mc:Choice>
    <mc:Fallback>
      <p:transition spd="slow" advTm="3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44FE-29C9-4694-8DDD-34A73B53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Funding sets foundations for a good service system, but it’s a balancing act</a:t>
            </a:r>
            <a:endParaRPr lang="en-AU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F63A9C-7BFF-412C-87CF-49BEAE414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522880"/>
              </p:ext>
            </p:extLst>
          </p:nvPr>
        </p:nvGraphicFramePr>
        <p:xfrm>
          <a:off x="838200" y="1742497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5754A6A-8579-4BF5-A9BD-C8E5DF629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4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20"/>
    </mc:Choice>
    <mc:Fallback>
      <p:transition spd="slow" advTm="8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08F1-7F19-43B5-8B75-1A98420A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014" y="385948"/>
            <a:ext cx="4806043" cy="56871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Industry Commission (1995)</a:t>
            </a:r>
            <a:r>
              <a:rPr lang="en-US" sz="2000" b="1" dirty="0"/>
              <a:t> </a:t>
            </a:r>
            <a:r>
              <a:rPr lang="en-US" sz="2000" b="1" i="1" dirty="0"/>
              <a:t>Charitable </a:t>
            </a:r>
            <a:r>
              <a:rPr lang="en-US" sz="2000" b="1" i="1" dirty="0" err="1"/>
              <a:t>Organisations</a:t>
            </a:r>
            <a:r>
              <a:rPr lang="en-US" sz="2000" b="1" i="1" dirty="0"/>
              <a:t> in Australia</a:t>
            </a:r>
          </a:p>
          <a:p>
            <a:endParaRPr lang="en-AU" sz="20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“Where </a:t>
            </a:r>
            <a:r>
              <a:rPr lang="en-US" sz="2000" dirty="0">
                <a:solidFill>
                  <a:srgbClr val="000000"/>
                </a:solidFill>
              </a:rPr>
              <a:t>governments set the price at which they purchase a service, they should take into account </a:t>
            </a:r>
            <a:r>
              <a:rPr lang="en-US" sz="2000" b="1" dirty="0">
                <a:solidFill>
                  <a:srgbClr val="000000"/>
                </a:solidFill>
              </a:rPr>
              <a:t>all cost components</a:t>
            </a:r>
            <a:r>
              <a:rPr lang="en-US" sz="2000" dirty="0">
                <a:solidFill>
                  <a:srgbClr val="000000"/>
                </a:solidFill>
              </a:rPr>
              <a:t> required to deliver the service, including, in addition to human resource costs: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organisational</a:t>
            </a:r>
            <a:r>
              <a:rPr lang="en-US" sz="2000" dirty="0">
                <a:solidFill>
                  <a:srgbClr val="000000"/>
                </a:solidFill>
              </a:rPr>
              <a:t> support; 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meeting wider objectives of governments such as consultation, access and equity objectives; and 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program development and evaluation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F7350-6CBD-47B5-A223-129A9B4DF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0942" y="385948"/>
            <a:ext cx="5568043" cy="63681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AU" sz="2400" b="1" dirty="0"/>
              <a:t>Productivity Commission (2010) </a:t>
            </a:r>
            <a:r>
              <a:rPr lang="en-AU" sz="2000" b="1" i="1" dirty="0"/>
              <a:t>Contribution of the Not-for-Profit Sector</a:t>
            </a:r>
          </a:p>
          <a:p>
            <a:endParaRPr lang="en-AU" sz="2000" dirty="0">
              <a:solidFill>
                <a:srgbClr val="000000"/>
              </a:solidFill>
              <a:effectLst/>
              <a:ea typeface="MetaPlusNormal-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>
                <a:solidFill>
                  <a:srgbClr val="000000"/>
                </a:solidFill>
              </a:rPr>
              <a:t>“Cost estimates should be consistent, appropriate and comprehensive over </a:t>
            </a:r>
            <a:r>
              <a:rPr lang="en-AU" sz="2000" b="1" dirty="0">
                <a:solidFill>
                  <a:srgbClr val="000000"/>
                </a:solidFill>
              </a:rPr>
              <a:t>all direct and indirect costs </a:t>
            </a:r>
            <a:r>
              <a:rPr lang="en-AU" sz="2000" dirty="0">
                <a:solidFill>
                  <a:srgbClr val="000000"/>
                </a:solidFill>
              </a:rPr>
              <a:t>of the funded service or activity. They should also allow for the likelihood of cost variations over the period of the funded activity….” </a:t>
            </a: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69% of govt agencies admitted that for their major programs, they made a </a:t>
            </a:r>
            <a:r>
              <a:rPr lang="en-US" sz="2000" b="1" dirty="0">
                <a:solidFill>
                  <a:srgbClr val="000000"/>
                </a:solidFill>
              </a:rPr>
              <a:t>“contribution to costs”</a:t>
            </a:r>
            <a:r>
              <a:rPr lang="en-US" sz="2000" dirty="0">
                <a:solidFill>
                  <a:srgbClr val="000000"/>
                </a:solidFill>
              </a:rPr>
              <a:t> rather than paying full costs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Negative attitudes to overheads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Shortfalls </a:t>
            </a:r>
            <a:r>
              <a:rPr lang="en-US" sz="2000" b="1" u="sng" dirty="0">
                <a:solidFill>
                  <a:srgbClr val="000000"/>
                </a:solidFill>
              </a:rPr>
              <a:t>accumulate over time</a:t>
            </a:r>
            <a:endParaRPr lang="en-AU" sz="2000" b="1" u="sng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endParaRPr lang="en-AU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1A69F0-4285-40E9-9913-879240B4F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9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61"/>
    </mc:Choice>
    <mc:Fallback>
      <p:transition spd="slow" advTm="108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979B-CB48-4970-8185-749A2E64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“Funding enables us to meet levels of demand in the ACT” (%)</a:t>
            </a:r>
            <a:endParaRPr lang="en-AU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88B693-AB52-4F2F-9690-64A56509D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3803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C990F9-36CF-42AA-87F8-E0AAEED94D91}"/>
              </a:ext>
            </a:extLst>
          </p:cNvPr>
          <p:cNvSpPr txBox="1"/>
          <p:nvPr/>
        </p:nvSpPr>
        <p:spPr>
          <a:xfrm>
            <a:off x="6364941" y="6177331"/>
            <a:ext cx="49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2016 ACT State of the Sector Survey, </a:t>
            </a:r>
            <a:br>
              <a:rPr lang="en-US" dirty="0"/>
            </a:br>
            <a:r>
              <a:rPr lang="en-US" dirty="0"/>
              <a:t>2021 Service Costing survey</a:t>
            </a:r>
            <a:endParaRPr lang="en-AU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5209A3E-3748-4DAD-82E3-408D7E339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0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31"/>
    </mc:Choice>
    <mc:Fallback>
      <p:transition spd="slow" advTm="6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AA21-7F3B-4C33-9FAE-2A6D4C51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“ACT funding covers the true cost of delivering services” (%)</a:t>
            </a:r>
            <a:endParaRPr lang="en-AU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0AD279-5FD3-4C9A-9DF2-E5283E085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972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4E34602-7C26-414C-BA11-1B403176D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1"/>
    </mc:Choice>
    <mc:Fallback>
      <p:transition spd="slow" advTm="3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260B-AA75-47C6-BF70-99ED356D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5029"/>
          </a:xfrm>
        </p:spPr>
        <p:txBody>
          <a:bodyPr>
            <a:normAutofit/>
          </a:bodyPr>
          <a:lstStyle/>
          <a:p>
            <a:r>
              <a:rPr lang="en-US" sz="3200" b="1"/>
              <a:t>Cost pressures are impacting on service delivery…</a:t>
            </a:r>
            <a:endParaRPr lang="en-AU" sz="3200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F57E361-02CF-4CCC-85B1-E9BF2F91E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697649"/>
              </p:ext>
            </p:extLst>
          </p:nvPr>
        </p:nvGraphicFramePr>
        <p:xfrm>
          <a:off x="838201" y="1045029"/>
          <a:ext cx="10085614" cy="5064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3743">
                  <a:extLst>
                    <a:ext uri="{9D8B030D-6E8A-4147-A177-3AD203B41FA5}">
                      <a16:colId xmlns:a16="http://schemas.microsoft.com/office/drawing/2014/main" val="2750087306"/>
                    </a:ext>
                  </a:extLst>
                </a:gridCol>
                <a:gridCol w="3361871">
                  <a:extLst>
                    <a:ext uri="{9D8B030D-6E8A-4147-A177-3AD203B41FA5}">
                      <a16:colId xmlns:a16="http://schemas.microsoft.com/office/drawing/2014/main" val="967700228"/>
                    </a:ext>
                  </a:extLst>
                </a:gridCol>
              </a:tblGrid>
              <a:tr h="506483">
                <a:tc>
                  <a:txBody>
                    <a:bodyPr/>
                    <a:lstStyle/>
                    <a:p>
                      <a:endParaRPr lang="en-A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1270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Employing staff at appropriate classifications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41%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66253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Workplace Health &amp; Safety, incl. incident reporting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33%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925669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Line management supervision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31%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871188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Recruiting &amp; inducting new staff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27%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618937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Professional development and training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28%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51649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Managing volunteers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25%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739657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Employing enough staff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22%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41681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Professional / clinical supervision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17%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063565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Backfilling when staff are absent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12%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530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336420-2DAE-4700-8E84-C8EF04BEC508}"/>
              </a:ext>
            </a:extLst>
          </p:cNvPr>
          <p:cNvSpPr txBox="1"/>
          <p:nvPr/>
        </p:nvSpPr>
        <p:spPr>
          <a:xfrm>
            <a:off x="484034" y="6235700"/>
            <a:ext cx="1043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 who together rated 100 streams of ACT funding</a:t>
            </a: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4724FD-24C6-4970-A660-5EC281AB0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05"/>
    </mc:Choice>
    <mc:Fallback>
      <p:transition spd="slow" advTm="6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A925-E7D3-4E48-9489-8E8F5F28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718457"/>
            <a:ext cx="10978243" cy="5458506"/>
          </a:xfrm>
        </p:spPr>
        <p:txBody>
          <a:bodyPr>
            <a:normAutofit fontScale="92500" lnSpcReduction="20000"/>
          </a:bodyPr>
          <a:lstStyle/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“The costs of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managing volunteers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 is high and completely unfunded. These costs are not just in management of people, they also need access to PD, supervision, WHS etc.”</a:t>
            </a:r>
          </a:p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“Recruiting skilled and qualified staff is also difficult when competing for candidates with the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better compensated public service roles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 available. Inadequate funding of essential services like ours, places management and the Board in a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no-win position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of needing to run down any savings to maintain staff to meet demand and eventually fold; or reducing services now to stay within the funding envelope even if it means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turning away people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in incredible need.”</a:t>
            </a:r>
            <a:endParaRPr lang="en-A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MetaPlusNormal-Roman"/>
            </a:endParaRPr>
          </a:p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“We are in the position where, even if we received more money for a project, we would have to think very carefully about accepting the money because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we do not have the administrative capacity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to manage additional staff and to responsibly carry out the functions of supervision, WHS etc. of a larger team. It's a real catch-22 situation.”</a:t>
            </a:r>
          </a:p>
          <a:p>
            <a:pPr>
              <a:lnSpc>
                <a:spcPct val="110000"/>
              </a:lnSpc>
            </a:pPr>
            <a:endParaRPr lang="en-AU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6AA32C-040F-4046-9CAB-DE68EBFC9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7"/>
    </mc:Choice>
    <mc:Fallback>
      <p:transition spd="slow" advTm="1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0ABA-0D65-4967-8111-74DDA126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32510"/>
            <a:ext cx="5157787" cy="1039092"/>
          </a:xfrm>
        </p:spPr>
        <p:txBody>
          <a:bodyPr>
            <a:noAutofit/>
          </a:bodyPr>
          <a:lstStyle/>
          <a:p>
            <a:r>
              <a:rPr lang="en-US" sz="3200" dirty="0"/>
              <a:t>Costs of access, engagement, advocacy</a:t>
            </a:r>
            <a:endParaRPr lang="en-AU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8B6F0A-B3FE-450A-8A7F-6C828C1657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6676106"/>
              </p:ext>
            </p:extLst>
          </p:nvPr>
        </p:nvGraphicFramePr>
        <p:xfrm>
          <a:off x="839788" y="1371600"/>
          <a:ext cx="5157786" cy="440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584">
                  <a:extLst>
                    <a:ext uri="{9D8B030D-6E8A-4147-A177-3AD203B41FA5}">
                      <a16:colId xmlns:a16="http://schemas.microsoft.com/office/drawing/2014/main" val="2274393079"/>
                    </a:ext>
                  </a:extLst>
                </a:gridCol>
                <a:gridCol w="1701202">
                  <a:extLst>
                    <a:ext uri="{9D8B030D-6E8A-4147-A177-3AD203B41FA5}">
                      <a16:colId xmlns:a16="http://schemas.microsoft.com/office/drawing/2014/main" val="4093006219"/>
                    </a:ext>
                  </a:extLst>
                </a:gridCol>
              </a:tblGrid>
              <a:tr h="1141005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3291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Networking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18375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Promoting accessibility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23%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1375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Systemic advocacy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17550"/>
                  </a:ext>
                </a:extLst>
              </a:tr>
              <a:tr h="1140103">
                <a:tc>
                  <a:txBody>
                    <a:bodyPr/>
                    <a:lstStyle/>
                    <a:p>
                      <a:r>
                        <a:rPr lang="en-US" sz="2000" dirty="0"/>
                        <a:t>Involving service users or people with lived experience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174"/>
                  </a:ext>
                </a:extLst>
              </a:tr>
            </a:tbl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6BBB57-5A65-4A02-BB27-8811A2098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5728" y="620487"/>
            <a:ext cx="4709660" cy="751114"/>
          </a:xfrm>
        </p:spPr>
        <p:txBody>
          <a:bodyPr>
            <a:noAutofit/>
          </a:bodyPr>
          <a:lstStyle/>
          <a:p>
            <a:r>
              <a:rPr lang="en-US" sz="3200" dirty="0"/>
              <a:t>Costs of business infrastructure </a:t>
            </a:r>
            <a:endParaRPr lang="en-AU" sz="32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DB40497-07E8-4B5C-BFDF-41A4C1E7325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01602252"/>
              </p:ext>
            </p:extLst>
          </p:nvPr>
        </p:nvGraphicFramePr>
        <p:xfrm>
          <a:off x="6645728" y="1371601"/>
          <a:ext cx="4709660" cy="440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6">
                  <a:extLst>
                    <a:ext uri="{9D8B030D-6E8A-4147-A177-3AD203B41FA5}">
                      <a16:colId xmlns:a16="http://schemas.microsoft.com/office/drawing/2014/main" val="2777114189"/>
                    </a:ext>
                  </a:extLst>
                </a:gridCol>
                <a:gridCol w="1803174">
                  <a:extLst>
                    <a:ext uri="{9D8B030D-6E8A-4147-A177-3AD203B41FA5}">
                      <a16:colId xmlns:a16="http://schemas.microsoft.com/office/drawing/2014/main" val="1103930098"/>
                    </a:ext>
                  </a:extLst>
                </a:gridCol>
              </a:tblGrid>
              <a:tr h="1455764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13422"/>
                  </a:ext>
                </a:extLst>
              </a:tr>
              <a:tr h="690948">
                <a:tc>
                  <a:txBody>
                    <a:bodyPr/>
                    <a:lstStyle/>
                    <a:p>
                      <a:r>
                        <a:rPr lang="en-US" sz="2000" dirty="0"/>
                        <a:t>Buildings / office space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31%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35076"/>
                  </a:ext>
                </a:extLst>
              </a:tr>
              <a:tr h="761737">
                <a:tc>
                  <a:txBody>
                    <a:bodyPr/>
                    <a:lstStyle/>
                    <a:p>
                      <a:r>
                        <a:rPr lang="en-US" sz="2000" dirty="0"/>
                        <a:t>Technology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96093"/>
                  </a:ext>
                </a:extLst>
              </a:tr>
              <a:tr h="623239">
                <a:tc>
                  <a:txBody>
                    <a:bodyPr/>
                    <a:lstStyle/>
                    <a:p>
                      <a:r>
                        <a:rPr lang="en-US" sz="2000" dirty="0"/>
                        <a:t>Transport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24%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5720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r>
                        <a:rPr lang="en-US" sz="2000" dirty="0"/>
                        <a:t>Legal support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2056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FBCFE90-C53D-4896-8EE9-0E37CFA96A37}"/>
              </a:ext>
            </a:extLst>
          </p:cNvPr>
          <p:cNvSpPr txBox="1"/>
          <p:nvPr/>
        </p:nvSpPr>
        <p:spPr>
          <a:xfrm>
            <a:off x="713563" y="6217288"/>
            <a:ext cx="105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2021, who together rated 100 streams of ACT funding</a:t>
            </a:r>
            <a:endParaRPr lang="en-AU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5929B5-C39A-4177-A738-C936D85F7C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57"/>
    </mc:Choice>
    <mc:Fallback>
      <p:transition spd="slow" advTm="8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1.6"/>
</p:tagLst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7BC03932-414E-4866-9F2C-198E13B27973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4FF07B05-9547-419A-863F-6C6BE3AF5216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9C5D85E0-9D27-48CD-9727-0E8292B17A0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76B1B22BDCEC4BBAA29E9ABFD6C1A0" ma:contentTypeVersion="10" ma:contentTypeDescription="Create a new document." ma:contentTypeScope="" ma:versionID="259a000e3a7111ce5f694070e86e082e">
  <xsd:schema xmlns:xsd="http://www.w3.org/2001/XMLSchema" xmlns:xs="http://www.w3.org/2001/XMLSchema" xmlns:p="http://schemas.microsoft.com/office/2006/metadata/properties" xmlns:ns2="dd004fdb-622f-4609-a4f3-f393c405545c" xmlns:ns3="21a86098-bda5-408b-8c6d-f2987e366e2a" targetNamespace="http://schemas.microsoft.com/office/2006/metadata/properties" ma:root="true" ma:fieldsID="fe9afba52a530ef9ac361bbeefbf1982" ns2:_="" ns3:_="">
    <xsd:import namespace="dd004fdb-622f-4609-a4f3-f393c405545c"/>
    <xsd:import namespace="21a86098-bda5-408b-8c6d-f2987e366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004fdb-622f-4609-a4f3-f393c4055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a86098-bda5-408b-8c6d-f2987e366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88314D-137C-4CFB-A3F4-9BCC5A96138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d004fdb-622f-4609-a4f3-f393c405545c"/>
    <ds:schemaRef ds:uri="http://schemas.microsoft.com/office/infopath/2007/PartnerControls"/>
    <ds:schemaRef ds:uri="21a86098-bda5-408b-8c6d-f2987e366e2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458B79-1594-483F-9436-2DE1583C34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50B634-E8C7-4ED8-B6A6-0181BF662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004fdb-622f-4609-a4f3-f393c405545c"/>
    <ds:schemaRef ds:uri="21a86098-bda5-408b-8c6d-f2987e366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13573</TotalTime>
  <Words>1304</Words>
  <Application>Microsoft Office PowerPoint</Application>
  <PresentationFormat>Widescreen</PresentationFormat>
  <Paragraphs>177</Paragraphs>
  <Slides>19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Office Theme</vt:lpstr>
      <vt:lpstr>1_Custom Design</vt:lpstr>
      <vt:lpstr>2_Custom Design</vt:lpstr>
      <vt:lpstr>Counting the Costs   Sustainable funding for the ACT Community Services Sector</vt:lpstr>
      <vt:lpstr>Outline</vt:lpstr>
      <vt:lpstr>Funding sets foundations for a good service system, but it’s a balancing act</vt:lpstr>
      <vt:lpstr>PowerPoint Presentation</vt:lpstr>
      <vt:lpstr>“Funding enables us to meet levels of demand in the ACT” (%)</vt:lpstr>
      <vt:lpstr>“ACT funding covers the true cost of delivering services” (%)</vt:lpstr>
      <vt:lpstr>Cost pressures are impacting on service delivery…</vt:lpstr>
      <vt:lpstr>PowerPoint Presentation</vt:lpstr>
      <vt:lpstr>PowerPoint Presentation</vt:lpstr>
      <vt:lpstr>PowerPoint Presentation</vt:lpstr>
      <vt:lpstr>In the last 3 years...</vt:lpstr>
      <vt:lpstr>Organisations try to buffer the impacts of cost pressure</vt:lpstr>
      <vt:lpstr>The ACT Government uses indexation to try to maintain the value of funding</vt:lpstr>
      <vt:lpstr>Indexation using the Community Sector Funding Rate, 2007-08 to 2021-22 (%)</vt:lpstr>
      <vt:lpstr>SCHADS increases (Annual Wage Review) and indexation, 2014-15 to 2020-21 </vt:lpstr>
      <vt:lpstr>A revised approach to indexation</vt:lpstr>
      <vt:lpstr>PowerPoint Presentation</vt:lpstr>
      <vt:lpstr>Conclusions…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Marie-Celeste Dagher</dc:creator>
  <cp:lastModifiedBy>Suzanne Richardson</cp:lastModifiedBy>
  <cp:revision>175</cp:revision>
  <dcterms:created xsi:type="dcterms:W3CDTF">2020-02-25T04:39:36Z</dcterms:created>
  <dcterms:modified xsi:type="dcterms:W3CDTF">2022-02-11T03:59:16Z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0x0101006D76B1B22BDCEC4BBAA29E9ABFD6C1A0</vt:lpwstr>
  </property>
</Properties>
</file>